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75" r:id="rId5"/>
    <p:sldId id="257" r:id="rId6"/>
    <p:sldId id="276" r:id="rId7"/>
    <p:sldId id="277" r:id="rId8"/>
    <p:sldId id="260" r:id="rId9"/>
    <p:sldId id="278" r:id="rId10"/>
    <p:sldId id="279" r:id="rId11"/>
    <p:sldId id="280" r:id="rId12"/>
    <p:sldId id="281" r:id="rId13"/>
    <p:sldId id="265" r:id="rId14"/>
    <p:sldId id="266" r:id="rId15"/>
    <p:sldId id="282" r:id="rId16"/>
    <p:sldId id="268" r:id="rId17"/>
    <p:sldId id="274" r:id="rId18"/>
    <p:sldId id="270" r:id="rId19"/>
    <p:sldId id="273"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6892C-99BF-BE4F-8DE5-362043B08546}" v="11" dt="2026-10-18T14:44:48.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88"/>
    <p:restoredTop sz="94610"/>
  </p:normalViewPr>
  <p:slideViewPr>
    <p:cSldViewPr snapToGrid="0" snapToObjects="1">
      <p:cViewPr varScale="1">
        <p:scale>
          <a:sx n="97" d="100"/>
          <a:sy n="97" d="100"/>
        </p:scale>
        <p:origin x="232" y="816"/>
      </p:cViewPr>
      <p:guideLst/>
    </p:cSldViewPr>
  </p:slideViewPr>
  <p:notesTextViewPr>
    <p:cViewPr>
      <p:scale>
        <a:sx n="1" d="1"/>
        <a:sy n="1" d="1"/>
      </p:scale>
      <p:origin x="0" y="0"/>
    </p:cViewPr>
  </p:notesTextViewPr>
  <p:notesViewPr>
    <p:cSldViewPr snapToGrid="0" snapToObjects="1">
      <p:cViewPr varScale="1">
        <p:scale>
          <a:sx n="83" d="100"/>
          <a:sy n="83" d="100"/>
        </p:scale>
        <p:origin x="3024"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909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When this Forum last met, in November 2025, all eyes were on Belém. I want to use the next eight minutes to look back at the year since then through an asset owner's lens, one month at a time.
[Image: click the icon in the lens to add NASA's Blue Marble (public domain); it crops to the circle.]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year, two dozen headlines. None will be new to you. What I would ask you to notice is how they connect, and how quickly one shock has landed on the next. Each is a conversation starter for today.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COP30 closed without a roadmap away from fossil fuels. In the same month, Iran's president warned that Tehran might have to be evacuated if the rains failed. Policy ambition stalled just as physical limits began to bite.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December. Cyclones and floods killed more than 1,750 people in Sumatra and Sri Lanka alone. In Brussels, the EU agreed its Omnibus package, narrowing who must report under the CSRD and dropping the duty to adopt a climate transition plan. Losses mounted just as the information investors rely on was cut back.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January. The UK government published an assessment naming global biodiversity loss and ecosystem collapse as a national security risk, with consequences for food, water, health and supply chains. Nature moved from the environment brief to the security brief.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February. The UK published its sustainability reporting standards, for voluntary use. Then, on the 28th, US and Israeli strikes on Iran began a war we are still living with. Geopolitical risk stopped being a tail scenario.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The Strait of Hormuz, which carries around a fifth of the world's oil and LNG, was effectively closed, and Brent passed 100 dollars. In private markets, some of the largest private credit funds limited withdrawals. An energy shock and a liquidity test arrived in the same quarter.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The FAO warned of a global food catastrophe if the disruption persisted: nearly half of the world's traded urea leaves the Gulf through Hormuz. Fitch's US private credit default rate reached six per cent. War became a food price shock, felt first by the poorest importing countries.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Japan's 30-year bond yield set a record, and the Financial Stability Board issued a formal warning on private credit. The era of cheap long-term money is over, and the system's buffers are thinner.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June. SpaceX listed in the largest IPO in history, at a valuation of about 1.77 trillion dollars, with Elon Musk keeping around 82 per cent of the votes. AI stocks sold off sharply. And the SEC proposed rescinding its climate disclosure rule. Investors are gaining exposure while losing both voice and data.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Wildfires tore through south-west France and central Spain. France burned well beyond its previous record, and more than 320,000 people were evacuated across the two countries. In the UK, heat and drought brought hosepipe bans to millions. Physical risk is now a home-market risk.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On the 26th, a glacier and the rock beneath it collapsed on Langtang Lirung, on the Nepal-Tibet border, destroying the main trade crossing with China. Nepal's authorities reported 669 dead and more than 2,400 missing, many of them working on hydropower projects. The world also recorded its hottest August. The cryosphere is now an infrastructure, energy and trade risk.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The UK's 30-year borrowing cost reached its highest since 1998. The Planetary Health Check found seven of nine planetary boundaries breached, all getting worse. And the SEC proposed ending the rule that lets shareholders file proposals. Financial and planetary limits are tightening just as investor rights narrow.</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and this Forum. Forecasters expect one of the strongest El Niño events on record, making 2027 very likely to be the hottest year yet measured. Every physical risk assumption we hold will be tested again.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so we turn to a blank page. Step back and these are not two dozen separate stories. A war became an energy shock, then a food shock, then a fiscal one. Heat became fire, drought, flood and collapse. Nature became a security issue. And the rules that help us see and respond were loosened.
None of this can be diversified away, and all of it reaches the people whose savings we look after. Next year's headlines are already being written. As asset owners we hold more of the pen than we sometimes admit: through how we allocate, how we steward, and what we ask of policymakers.
So the question for this Forum is simple. What will each of us do differently by the time we meet again?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GE">
    <p:bg>
      <p:bgPr>
        <a:solidFill>
          <a:srgbClr val="1F164F"/>
        </a:solidFill>
        <a:effectLst/>
      </p:bgPr>
    </p:bg>
    <p:spTree>
      <p:nvGrpSpPr>
        <p:cNvPr id="1" name=""/>
        <p:cNvGrpSpPr/>
        <p:nvPr/>
      </p:nvGrpSpPr>
      <p:grpSpPr>
        <a:xfrm>
          <a:off x="0" y="0"/>
          <a:ext cx="0" cy="0"/>
          <a:chOff x="0" y="0"/>
          <a:chExt cx="0" cy="0"/>
        </a:xfrm>
      </p:grpSpPr>
      <p:sp>
        <p:nvSpPr>
          <p:cNvPr id="2" name="Shape 0"/>
          <p:cNvSpPr/>
          <p:nvPr/>
        </p:nvSpPr>
        <p:spPr>
          <a:xfrm>
            <a:off x="502920" y="548640"/>
            <a:ext cx="11183112" cy="5897880"/>
          </a:xfrm>
          <a:prstGeom prst="rect">
            <a:avLst/>
          </a:prstGeom>
          <a:solidFill>
            <a:srgbClr val="FFFFFF"/>
          </a:solidFill>
          <a:ln w="12700">
            <a:solidFill>
              <a:srgbClr val="FFFFFF"/>
            </a:solidFill>
            <a:prstDash val="solid"/>
          </a:ln>
        </p:spPr>
      </p:sp>
      <p:sp>
        <p:nvSpPr>
          <p:cNvPr id="3" name="Text 1"/>
          <p:cNvSpPr/>
          <p:nvPr/>
        </p:nvSpPr>
        <p:spPr>
          <a:xfrm>
            <a:off x="868680" y="6126480"/>
            <a:ext cx="5486400" cy="228600"/>
          </a:xfrm>
          <a:prstGeom prst="rect">
            <a:avLst/>
          </a:prstGeom>
          <a:noFill/>
          <a:ln/>
        </p:spPr>
        <p:txBody>
          <a:bodyPr wrap="square" lIns="0" tIns="0" rIns="0" bIns="0" rtlCol="0" anchor="ctr"/>
          <a:lstStyle/>
          <a:p>
            <a:pPr marL="0" indent="0">
              <a:buNone/>
            </a:pPr>
            <a:r>
              <a:rPr lang="en-US" sz="1000" dirty="0">
                <a:solidFill>
                  <a:srgbClr val="6B6680"/>
                </a:solidFill>
              </a:rPr>
              <a:t>Faith in RI  |  Global Asset Owner Forum 2026</a:t>
            </a:r>
            <a:endParaRPr lang="en-US" sz="1000" dirty="0"/>
          </a:p>
        </p:txBody>
      </p:sp>
      <p:sp>
        <p:nvSpPr>
          <p:cNvPr id="4" name="Text 2"/>
          <p:cNvSpPr>
            <a:spLocks noGrp="1"/>
          </p:cNvSpPr>
          <p:nvPr>
            <p:ph type="title" idx="118" hasCustomPrompt="1"/>
          </p:nvPr>
        </p:nvSpPr>
        <p:spPr>
          <a:xfrm>
            <a:off x="868680" y="868680"/>
            <a:ext cx="7315200" cy="914400"/>
          </a:xfrm>
          <a:prstGeom prst="rect">
            <a:avLst/>
          </a:prstGeom>
          <a:noFill/>
          <a:ln/>
        </p:spPr>
        <p:txBody>
          <a:bodyPr wrap="square" rtlCol="0"/>
          <a:lstStyle>
            <a:lvl1pPr marL="0" indent="0" algn="l">
              <a:buNone/>
              <a:defRPr lang="en-US" sz="48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1">
    <p:bg>
      <p:bgPr>
        <a:solidFill>
          <a:srgbClr val="1F164F"/>
        </a:solidFill>
        <a:effectLst/>
      </p:bgPr>
    </p:bg>
    <p:spTree>
      <p:nvGrpSpPr>
        <p:cNvPr id="1" name=""/>
        <p:cNvGrpSpPr/>
        <p:nvPr/>
      </p:nvGrpSpPr>
      <p:grpSpPr>
        <a:xfrm>
          <a:off x="0" y="0"/>
          <a:ext cx="0" cy="0"/>
          <a:chOff x="0" y="0"/>
          <a:chExt cx="0" cy="0"/>
        </a:xfrm>
      </p:grpSpPr>
      <p:sp>
        <p:nvSpPr>
          <p:cNvPr id="2" name="Shape 0"/>
          <p:cNvSpPr/>
          <p:nvPr/>
        </p:nvSpPr>
        <p:spPr>
          <a:xfrm>
            <a:off x="502920" y="548640"/>
            <a:ext cx="11183112" cy="5897880"/>
          </a:xfrm>
          <a:prstGeom prst="rect">
            <a:avLst/>
          </a:prstGeom>
          <a:solidFill>
            <a:srgbClr val="FFFFFF"/>
          </a:solidFill>
          <a:ln w="12700">
            <a:solidFill>
              <a:srgbClr val="FFFFFF"/>
            </a:solidFill>
            <a:prstDash val="solid"/>
          </a:ln>
        </p:spPr>
      </p:sp>
      <p:sp>
        <p:nvSpPr>
          <p:cNvPr id="3" name="Text 1"/>
          <p:cNvSpPr/>
          <p:nvPr/>
        </p:nvSpPr>
        <p:spPr>
          <a:xfrm>
            <a:off x="868680" y="6126480"/>
            <a:ext cx="5486400" cy="228600"/>
          </a:xfrm>
          <a:prstGeom prst="rect">
            <a:avLst/>
          </a:prstGeom>
          <a:noFill/>
          <a:ln/>
        </p:spPr>
        <p:txBody>
          <a:bodyPr wrap="square" lIns="0" tIns="0" rIns="0" bIns="0" rtlCol="0" anchor="ctr"/>
          <a:lstStyle/>
          <a:p>
            <a:pPr marL="0" indent="0">
              <a:buNone/>
            </a:pPr>
            <a:r>
              <a:rPr lang="en-US" sz="1000" dirty="0">
                <a:solidFill>
                  <a:srgbClr val="6B6680"/>
                </a:solidFill>
              </a:rPr>
              <a:t>Faith in RI  |  Global Asset Owner Forum 2026</a:t>
            </a:r>
            <a:endParaRPr lang="en-US" sz="1000" dirty="0"/>
          </a:p>
        </p:txBody>
      </p:sp>
      <p:sp>
        <p:nvSpPr>
          <p:cNvPr id="4" name="Text 2"/>
          <p:cNvSpPr>
            <a:spLocks noGrp="1"/>
          </p:cNvSpPr>
          <p:nvPr>
            <p:ph type="title" idx="118" hasCustomPrompt="1"/>
          </p:nvPr>
        </p:nvSpPr>
        <p:spPr>
          <a:xfrm>
            <a:off x="868680" y="868680"/>
            <a:ext cx="7315200" cy="914400"/>
          </a:xfrm>
          <a:prstGeom prst="rect">
            <a:avLst/>
          </a:prstGeom>
          <a:noFill/>
          <a:ln/>
        </p:spPr>
        <p:txBody>
          <a:bodyPr wrap="square" rtlCol="0"/>
          <a:lstStyle>
            <a:lvl1pPr marL="0" indent="0" algn="l">
              <a:buNone/>
              <a:defRPr lang="en-US" sz="48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4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2">
    <p:bg>
      <p:bgPr>
        <a:solidFill>
          <a:srgbClr val="1F164F"/>
        </a:solidFill>
        <a:effectLst/>
      </p:bgPr>
    </p:bg>
    <p:spTree>
      <p:nvGrpSpPr>
        <p:cNvPr id="1" name=""/>
        <p:cNvGrpSpPr/>
        <p:nvPr/>
      </p:nvGrpSpPr>
      <p:grpSpPr>
        <a:xfrm>
          <a:off x="0" y="0"/>
          <a:ext cx="0" cy="0"/>
          <a:chOff x="0" y="0"/>
          <a:chExt cx="0" cy="0"/>
        </a:xfrm>
      </p:grpSpPr>
      <p:sp>
        <p:nvSpPr>
          <p:cNvPr id="2" name="Shape 0"/>
          <p:cNvSpPr/>
          <p:nvPr/>
        </p:nvSpPr>
        <p:spPr>
          <a:xfrm>
            <a:off x="502920" y="548640"/>
            <a:ext cx="11183112" cy="5897880"/>
          </a:xfrm>
          <a:prstGeom prst="rect">
            <a:avLst/>
          </a:prstGeom>
          <a:solidFill>
            <a:srgbClr val="FFFFFF"/>
          </a:solidFill>
          <a:ln w="12700">
            <a:solidFill>
              <a:srgbClr val="FFFFFF"/>
            </a:solidFill>
            <a:prstDash val="solid"/>
          </a:ln>
        </p:spPr>
      </p:sp>
      <p:sp>
        <p:nvSpPr>
          <p:cNvPr id="3" name="Text 1"/>
          <p:cNvSpPr/>
          <p:nvPr/>
        </p:nvSpPr>
        <p:spPr>
          <a:xfrm>
            <a:off x="868680" y="6126480"/>
            <a:ext cx="5486400" cy="228600"/>
          </a:xfrm>
          <a:prstGeom prst="rect">
            <a:avLst/>
          </a:prstGeom>
          <a:noFill/>
          <a:ln/>
        </p:spPr>
        <p:txBody>
          <a:bodyPr wrap="square" lIns="0" tIns="0" rIns="0" bIns="0" rtlCol="0" anchor="ctr"/>
          <a:lstStyle/>
          <a:p>
            <a:pPr marL="0" indent="0">
              <a:buNone/>
            </a:pPr>
            <a:r>
              <a:rPr lang="en-US" sz="1000" dirty="0">
                <a:solidFill>
                  <a:srgbClr val="6B6680"/>
                </a:solidFill>
              </a:rPr>
              <a:t>Faith in RI  |  Global Asset Owner Forum 2026</a:t>
            </a:r>
            <a:endParaRPr lang="en-US" sz="1000" dirty="0"/>
          </a:p>
        </p:txBody>
      </p:sp>
      <p:sp>
        <p:nvSpPr>
          <p:cNvPr id="4" name="Text 2"/>
          <p:cNvSpPr>
            <a:spLocks noGrp="1"/>
          </p:cNvSpPr>
          <p:nvPr>
            <p:ph type="title" idx="118" hasCustomPrompt="1"/>
          </p:nvPr>
        </p:nvSpPr>
        <p:spPr>
          <a:xfrm>
            <a:off x="868680" y="868680"/>
            <a:ext cx="7315200" cy="914400"/>
          </a:xfrm>
          <a:prstGeom prst="rect">
            <a:avLst/>
          </a:prstGeom>
          <a:noFill/>
          <a:ln/>
        </p:spPr>
        <p:txBody>
          <a:bodyPr wrap="square" rtlCol="0"/>
          <a:lstStyle>
            <a:lvl1pPr marL="0" indent="0" algn="l">
              <a:buNone/>
              <a:defRPr lang="en-US" sz="48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48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3">
    <p:bg>
      <p:bgPr>
        <a:solidFill>
          <a:srgbClr val="1F164F"/>
        </a:solidFill>
        <a:effectLst/>
      </p:bgPr>
    </p:bg>
    <p:spTree>
      <p:nvGrpSpPr>
        <p:cNvPr id="1" name=""/>
        <p:cNvGrpSpPr/>
        <p:nvPr/>
      </p:nvGrpSpPr>
      <p:grpSpPr>
        <a:xfrm>
          <a:off x="0" y="0"/>
          <a:ext cx="0" cy="0"/>
          <a:chOff x="0" y="0"/>
          <a:chExt cx="0" cy="0"/>
        </a:xfrm>
      </p:grpSpPr>
      <p:sp>
        <p:nvSpPr>
          <p:cNvPr id="2" name="Shape 0"/>
          <p:cNvSpPr/>
          <p:nvPr/>
        </p:nvSpPr>
        <p:spPr>
          <a:xfrm>
            <a:off x="502920" y="548640"/>
            <a:ext cx="11183112" cy="5897880"/>
          </a:xfrm>
          <a:prstGeom prst="rect">
            <a:avLst/>
          </a:prstGeom>
          <a:solidFill>
            <a:srgbClr val="FFFFFF"/>
          </a:solidFill>
          <a:ln w="12700">
            <a:solidFill>
              <a:srgbClr val="FFFFFF"/>
            </a:solidFill>
            <a:prstDash val="solid"/>
          </a:ln>
        </p:spPr>
      </p:sp>
      <p:sp>
        <p:nvSpPr>
          <p:cNvPr id="3" name="Text 1"/>
          <p:cNvSpPr/>
          <p:nvPr/>
        </p:nvSpPr>
        <p:spPr>
          <a:xfrm>
            <a:off x="868680" y="6126480"/>
            <a:ext cx="5486400" cy="228600"/>
          </a:xfrm>
          <a:prstGeom prst="rect">
            <a:avLst/>
          </a:prstGeom>
          <a:noFill/>
          <a:ln/>
        </p:spPr>
        <p:txBody>
          <a:bodyPr wrap="square" lIns="0" tIns="0" rIns="0" bIns="0" rtlCol="0" anchor="ctr"/>
          <a:lstStyle/>
          <a:p>
            <a:pPr marL="0" indent="0">
              <a:buNone/>
            </a:pPr>
            <a:r>
              <a:rPr lang="en-US" sz="1000" dirty="0">
                <a:solidFill>
                  <a:srgbClr val="6B6680"/>
                </a:solidFill>
              </a:rPr>
              <a:t>Faith in RI  |  Global Asset Owner Forum 2026</a:t>
            </a:r>
            <a:endParaRPr lang="en-US" sz="1000" dirty="0"/>
          </a:p>
        </p:txBody>
      </p:sp>
      <p:sp>
        <p:nvSpPr>
          <p:cNvPr id="4" name="Text 2"/>
          <p:cNvSpPr>
            <a:spLocks noGrp="1"/>
          </p:cNvSpPr>
          <p:nvPr>
            <p:ph type="title" idx="118" hasCustomPrompt="1"/>
          </p:nvPr>
        </p:nvSpPr>
        <p:spPr>
          <a:xfrm>
            <a:off x="868680" y="868680"/>
            <a:ext cx="7315200" cy="914400"/>
          </a:xfrm>
          <a:prstGeom prst="rect">
            <a:avLst/>
          </a:prstGeom>
          <a:noFill/>
          <a:ln/>
        </p:spPr>
        <p:txBody>
          <a:bodyPr wrap="square" rtlCol="0"/>
          <a:lstStyle>
            <a:lvl1pPr marL="0" indent="0" algn="l">
              <a:buNone/>
              <a:defRPr lang="en-US" sz="48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48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p:bg>
      <p:bgPr>
        <a:solidFill>
          <a:srgbClr val="1F164F"/>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6949440" y="960120"/>
            <a:ext cx="4023360" cy="4023360"/>
          </a:xfrm>
          <a:prstGeom prst="ellipse">
            <a:avLst/>
          </a:prstGeom>
          <a:noFill/>
          <a:ln/>
        </p:spPr>
        <p:txBody>
          <a:bodyPr wrap="square" rtlCol="0"/>
          <a:lstStyle>
            <a:lvl1pPr marL="0" indent="0" algn="ctr">
              <a:buNone/>
              <a:defRPr lang="en-US" sz="1200" dirty="0">
                <a:solidFill>
                  <a:schemeClr val="bg2"/>
                </a:solidFill>
              </a:defRPr>
            </a:lvl1pPr>
          </a:lstStyle>
          <a:p>
            <a:pPr marL="0" indent="0" algn="ctr">
              <a:buNone/>
            </a:pPr>
            <a:r>
              <a:rPr lang="en-US" sz="1200" dirty="0">
                <a:solidFill>
                  <a:schemeClr val="bg2"/>
                </a:solidFill>
              </a:rPr>
              <a:t>Click the icon to add an Earth image</a:t>
            </a:r>
            <a:endParaRPr lang="en-US" sz="12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WIDE">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00800"/>
            <a:ext cx="5029200" cy="274320"/>
          </a:xfrm>
          <a:prstGeom prst="rect">
            <a:avLst/>
          </a:prstGeom>
          <a:noFill/>
          <a:ln/>
        </p:spPr>
        <p:txBody>
          <a:bodyPr wrap="square" lIns="0" tIns="0" rIns="0" bIns="0" rtlCol="0" anchor="ctr"/>
          <a:lstStyle/>
          <a:p>
            <a:pPr marL="0" indent="0">
              <a:buNone/>
            </a:pPr>
            <a:r>
              <a:rPr lang="en-US" sz="1000" dirty="0">
                <a:solidFill>
                  <a:srgbClr val="6B6680"/>
                </a:solidFill>
              </a:rPr>
              <a:t>Faith in RI  |  Global Asset Owner Forum 2026</a:t>
            </a:r>
            <a:endParaRPr lang="en-US" sz="1000" dirty="0"/>
          </a:p>
        </p:txBody>
      </p:sp>
      <p:sp>
        <p:nvSpPr>
          <p:cNvPr id="3" name="Text 1"/>
          <p:cNvSpPr>
            <a:spLocks noGrp="1"/>
          </p:cNvSpPr>
          <p:nvPr>
            <p:ph type="title" idx="101" hasCustomPrompt="1"/>
          </p:nvPr>
        </p:nvSpPr>
        <p:spPr>
          <a:xfrm>
            <a:off x="548640" y="457200"/>
            <a:ext cx="11064240" cy="822960"/>
          </a:xfrm>
          <a:prstGeom prst="rect">
            <a:avLst/>
          </a:prstGeom>
          <a:noFill/>
          <a:ln/>
        </p:spPr>
        <p:txBody>
          <a:bodyPr wrap="square" rtlCol="0"/>
          <a:lstStyle>
            <a:lvl1pPr marL="0" indent="0" algn="l">
              <a:buNone/>
              <a:defRPr lang="en-US" sz="32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680"/>
                </a:solidFill>
              </a:defRPr>
            </a:lvl1pPr>
          </a:lstStyle>
          <a:p>
            <a:pPr algn="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E">
    <p:bg>
      <p:bgPr>
        <a:solidFill>
          <a:srgbClr val="1F164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437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680"/>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2.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jp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jp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jp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64.png"/><Relationship Id="rId7"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70.jpeg"/><Relationship Id="rId4" Type="http://schemas.openxmlformats.org/officeDocument/2006/relationships/image" Target="../media/image6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4EAE570D-A338-98D7-4BF2-D00D7DCE8202}"/>
              </a:ext>
            </a:extLst>
          </p:cNvPr>
          <p:cNvPicPr>
            <a:picLocks noChangeAspect="1"/>
          </p:cNvPicPr>
          <p:nvPr/>
        </p:nvPicPr>
        <p:blipFill>
          <a:blip r:embed="rId3"/>
          <a:stretch>
            <a:fillRect/>
          </a:stretch>
        </p:blipFill>
        <p:spPr>
          <a:xfrm>
            <a:off x="5343600" y="1154430"/>
            <a:ext cx="6848400" cy="3691890"/>
          </a:xfrm>
          <a:prstGeom prst="rect">
            <a:avLst/>
          </a:prstGeom>
        </p:spPr>
      </p:pic>
      <p:sp>
        <p:nvSpPr>
          <p:cNvPr id="17" name="Month marker"/>
          <p:cNvSpPr txBox="1"/>
          <p:nvPr/>
        </p:nvSpPr>
        <p:spPr>
          <a:xfrm>
            <a:off x="6703479" y="1618488"/>
            <a:ext cx="365760" cy="310896"/>
          </a:xfrm>
          <a:prstGeom prst="rect">
            <a:avLst/>
          </a:prstGeom>
          <a:noFill/>
          <a:ln/>
        </p:spPr>
        <p:txBody>
          <a:bodyPr wrap="square" lIns="0" tIns="0" rIns="0" bIns="0" rtlCol="0" anchor="ctr"/>
          <a:lstStyle/>
          <a:p>
            <a:pPr marL="0" indent="0" algn="ctr">
              <a:buNone/>
            </a:pPr>
            <a:endParaRPr lang="en-US" sz="1400" dirty="0"/>
          </a:p>
        </p:txBody>
      </p:sp>
      <p:sp>
        <p:nvSpPr>
          <p:cNvPr id="19" name="Title"/>
          <p:cNvSpPr txBox="1"/>
          <p:nvPr/>
        </p:nvSpPr>
        <p:spPr>
          <a:xfrm>
            <a:off x="731520" y="914400"/>
            <a:ext cx="5760720" cy="2926080"/>
          </a:xfrm>
          <a:prstGeom prst="rect">
            <a:avLst/>
          </a:prstGeom>
          <a:noFill/>
          <a:ln/>
        </p:spPr>
        <p:txBody>
          <a:bodyPr wrap="square" lIns="0" tIns="0" rIns="0" bIns="0" rtlCol="0" anchor="b"/>
          <a:lstStyle/>
          <a:p>
            <a:pPr marL="0" indent="0">
              <a:buNone/>
            </a:pPr>
            <a:r>
              <a:rPr lang="en-US" sz="5400" b="1" dirty="0">
                <a:solidFill>
                  <a:schemeClr val="bg1"/>
                </a:solidFill>
                <a:latin typeface="Cambria" pitchFamily="34" charset="0"/>
                <a:ea typeface="Cambria" pitchFamily="34" charset="-122"/>
                <a:cs typeface="Cambria" pitchFamily="34" charset="-120"/>
              </a:rPr>
              <a:t>One year.</a:t>
            </a:r>
            <a:endParaRPr lang="en-US" sz="5400" dirty="0"/>
          </a:p>
          <a:p>
            <a:pPr marL="0" indent="0">
              <a:buNone/>
            </a:pPr>
            <a:r>
              <a:rPr lang="en-US" sz="5400" b="1" dirty="0">
                <a:solidFill>
                  <a:schemeClr val="bg1"/>
                </a:solidFill>
                <a:latin typeface="Cambria" pitchFamily="34" charset="0"/>
                <a:ea typeface="Cambria" pitchFamily="34" charset="-122"/>
                <a:cs typeface="Cambria" pitchFamily="34" charset="-120"/>
              </a:rPr>
              <a:t>One perspective.</a:t>
            </a:r>
            <a:endParaRPr lang="en-US" sz="5400" dirty="0"/>
          </a:p>
          <a:p>
            <a:pPr marL="0" indent="0">
              <a:buNone/>
            </a:pPr>
            <a:r>
              <a:rPr lang="en-US" sz="5400" b="1" dirty="0">
                <a:solidFill>
                  <a:srgbClr val="DAC4E8"/>
                </a:solidFill>
                <a:latin typeface="Cambria" pitchFamily="34" charset="0"/>
                <a:ea typeface="Cambria" pitchFamily="34" charset="-122"/>
                <a:cs typeface="Cambria" pitchFamily="34" charset="-120"/>
              </a:rPr>
              <a:t>One planet.</a:t>
            </a:r>
            <a:endParaRPr lang="en-US" sz="5400" dirty="0"/>
          </a:p>
        </p:txBody>
      </p:sp>
      <p:sp>
        <p:nvSpPr>
          <p:cNvPr id="20" name="Text 17"/>
          <p:cNvSpPr txBox="1"/>
          <p:nvPr/>
        </p:nvSpPr>
        <p:spPr>
          <a:xfrm>
            <a:off x="731520" y="4023360"/>
            <a:ext cx="5760720" cy="822960"/>
          </a:xfrm>
          <a:prstGeom prst="rect">
            <a:avLst/>
          </a:prstGeom>
          <a:noFill/>
          <a:ln/>
        </p:spPr>
        <p:txBody>
          <a:bodyPr wrap="square" lIns="0" tIns="0" rIns="0" bIns="0" rtlCol="0" anchor="t"/>
          <a:lstStyle/>
          <a:p>
            <a:pPr marL="0" indent="0">
              <a:buNone/>
            </a:pPr>
            <a:r>
              <a:rPr lang="en-US" sz="2200" i="1" dirty="0">
                <a:solidFill>
                  <a:schemeClr val="accent5"/>
                </a:solidFill>
                <a:latin typeface="Cambria" pitchFamily="34" charset="0"/>
                <a:ea typeface="Cambria" pitchFamily="34" charset="-122"/>
                <a:cs typeface="Cambria" pitchFamily="34" charset="-120"/>
              </a:rPr>
              <a:t>An asset owner's lens on the year</a:t>
            </a:r>
            <a:endParaRPr lang="en-US" sz="2200" dirty="0"/>
          </a:p>
        </p:txBody>
      </p:sp>
      <p:sp>
        <p:nvSpPr>
          <p:cNvPr id="21" name="Text 18"/>
          <p:cNvSpPr txBox="1"/>
          <p:nvPr/>
        </p:nvSpPr>
        <p:spPr>
          <a:xfrm>
            <a:off x="731520" y="5943600"/>
            <a:ext cx="10698480" cy="365760"/>
          </a:xfrm>
          <a:prstGeom prst="rect">
            <a:avLst/>
          </a:prstGeom>
          <a:noFill/>
          <a:ln/>
        </p:spPr>
        <p:txBody>
          <a:bodyPr wrap="square" lIns="0" tIns="0" rIns="0" bIns="0" rtlCol="0" anchor="ctr"/>
          <a:lstStyle/>
          <a:p>
            <a:pPr marL="0" indent="0">
              <a:buNone/>
            </a:pPr>
            <a:r>
              <a:rPr lang="en-US" sz="1400">
                <a:solidFill>
                  <a:schemeClr val="bg2"/>
                </a:solidFill>
              </a:rPr>
              <a:t>Faith Ward  </a:t>
            </a:r>
            <a:r>
              <a:rPr lang="en-US" sz="1400" dirty="0">
                <a:solidFill>
                  <a:schemeClr val="bg2"/>
                </a:solidFill>
              </a:rPr>
              <a:t>|  Faith in RI  |  Global Asset Owner Forum, PRI  |  October 2026</a:t>
            </a:r>
            <a:endParaRPr lang="en-US" sz="1400" dirty="0"/>
          </a:p>
        </p:txBody>
      </p:sp>
    </p:spTree>
    <p:extLst>
      <p:ext uri="{BB962C8B-B14F-4D97-AF65-F5344CB8AC3E}">
        <p14:creationId xmlns:p14="http://schemas.microsoft.com/office/powerpoint/2010/main" val="1177209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The year at a glance</a:t>
            </a:r>
            <a:endParaRPr lang="en-US" sz="4800" dirty="0"/>
          </a:p>
        </p:txBody>
      </p:sp>
      <p:sp>
        <p:nvSpPr>
          <p:cNvPr id="3" name="Month card"/>
          <p:cNvSpPr/>
          <p:nvPr/>
        </p:nvSpPr>
        <p:spPr>
          <a:xfrm>
            <a:off x="868680" y="196596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4" name="Text 2"/>
          <p:cNvSpPr txBox="1"/>
          <p:nvPr/>
        </p:nvSpPr>
        <p:spPr>
          <a:xfrm>
            <a:off x="978408" y="207568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NOV </a:t>
            </a:r>
            <a:r>
              <a:rPr lang="en-US" sz="1500" b="1" dirty="0">
                <a:solidFill>
                  <a:srgbClr val="B5452B"/>
                </a:solidFill>
                <a:latin typeface="Cambria" pitchFamily="34" charset="0"/>
                <a:ea typeface="Cambria" pitchFamily="34" charset="-122"/>
                <a:cs typeface="Cambria" pitchFamily="34" charset="-120"/>
              </a:rPr>
              <a:t>2025</a:t>
            </a:r>
            <a:endParaRPr lang="en-US" sz="1500" dirty="0"/>
          </a:p>
        </p:txBody>
      </p:sp>
      <p:pic>
        <p:nvPicPr>
          <p:cNvPr id="5" name="Image 0" descr="COP30 ends without a fossil-fuel roadmap"/>
          <p:cNvPicPr>
            <a:picLocks noChangeAspect="1"/>
          </p:cNvPicPr>
          <p:nvPr/>
        </p:nvPicPr>
        <p:blipFill>
          <a:blip r:embed="rId3"/>
          <a:stretch>
            <a:fillRect/>
          </a:stretch>
        </p:blipFill>
        <p:spPr>
          <a:xfrm>
            <a:off x="1216152" y="2514600"/>
            <a:ext cx="384048" cy="384048"/>
          </a:xfrm>
          <a:prstGeom prst="rect">
            <a:avLst/>
          </a:prstGeom>
        </p:spPr>
      </p:pic>
      <p:pic>
        <p:nvPicPr>
          <p:cNvPr id="6" name="Image 1" descr="Tehran warned it may have to evacuate as water runs out"/>
          <p:cNvPicPr>
            <a:picLocks noChangeAspect="1"/>
          </p:cNvPicPr>
          <p:nvPr/>
        </p:nvPicPr>
        <p:blipFill>
          <a:blip r:embed="rId4"/>
          <a:stretch>
            <a:fillRect/>
          </a:stretch>
        </p:blipFill>
        <p:spPr>
          <a:xfrm>
            <a:off x="1709928" y="2514600"/>
            <a:ext cx="384048" cy="384048"/>
          </a:xfrm>
          <a:prstGeom prst="rect">
            <a:avLst/>
          </a:prstGeom>
        </p:spPr>
      </p:pic>
      <p:sp>
        <p:nvSpPr>
          <p:cNvPr id="7" name="Text 3"/>
          <p:cNvSpPr txBox="1"/>
          <p:nvPr/>
        </p:nvSpPr>
        <p:spPr>
          <a:xfrm>
            <a:off x="960120" y="301752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COP30; Tehran water</a:t>
            </a:r>
            <a:endParaRPr lang="en-US" sz="1200" dirty="0"/>
          </a:p>
        </p:txBody>
      </p:sp>
      <p:sp>
        <p:nvSpPr>
          <p:cNvPr id="8" name="Month card"/>
          <p:cNvSpPr/>
          <p:nvPr/>
        </p:nvSpPr>
        <p:spPr>
          <a:xfrm>
            <a:off x="2642616" y="196596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9" name="Text 5"/>
          <p:cNvSpPr txBox="1"/>
          <p:nvPr/>
        </p:nvSpPr>
        <p:spPr>
          <a:xfrm>
            <a:off x="2752344" y="207568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DEC </a:t>
            </a:r>
            <a:r>
              <a:rPr lang="en-US" sz="1500" b="1" dirty="0">
                <a:solidFill>
                  <a:srgbClr val="B5452B"/>
                </a:solidFill>
                <a:latin typeface="Cambria" pitchFamily="34" charset="0"/>
                <a:ea typeface="Cambria" pitchFamily="34" charset="-122"/>
                <a:cs typeface="Cambria" pitchFamily="34" charset="-120"/>
              </a:rPr>
              <a:t>2025</a:t>
            </a:r>
            <a:endParaRPr lang="en-US" sz="1500" dirty="0"/>
          </a:p>
        </p:txBody>
      </p:sp>
      <p:pic>
        <p:nvPicPr>
          <p:cNvPr id="10" name="Image 2" descr="Cyclones and floods kill 1,750+ in Sumatra and Sri Lanka"/>
          <p:cNvPicPr>
            <a:picLocks noChangeAspect="1"/>
          </p:cNvPicPr>
          <p:nvPr/>
        </p:nvPicPr>
        <p:blipFill>
          <a:blip r:embed="rId5"/>
          <a:stretch>
            <a:fillRect/>
          </a:stretch>
        </p:blipFill>
        <p:spPr>
          <a:xfrm>
            <a:off x="2990088" y="2514600"/>
            <a:ext cx="384048" cy="384048"/>
          </a:xfrm>
          <a:prstGeom prst="rect">
            <a:avLst/>
          </a:prstGeom>
        </p:spPr>
      </p:pic>
      <p:pic>
        <p:nvPicPr>
          <p:cNvPr id="11" name="Image 3" descr="EU Omnibus cuts CSRD and CSDDD scope"/>
          <p:cNvPicPr>
            <a:picLocks noChangeAspect="1"/>
          </p:cNvPicPr>
          <p:nvPr/>
        </p:nvPicPr>
        <p:blipFill>
          <a:blip r:embed="rId6"/>
          <a:stretch>
            <a:fillRect/>
          </a:stretch>
        </p:blipFill>
        <p:spPr>
          <a:xfrm>
            <a:off x="3483864" y="2514600"/>
            <a:ext cx="384048" cy="384048"/>
          </a:xfrm>
          <a:prstGeom prst="rect">
            <a:avLst/>
          </a:prstGeom>
        </p:spPr>
      </p:pic>
      <p:sp>
        <p:nvSpPr>
          <p:cNvPr id="12" name="Text 6"/>
          <p:cNvSpPr txBox="1"/>
          <p:nvPr/>
        </p:nvSpPr>
        <p:spPr>
          <a:xfrm>
            <a:off x="2734056" y="301752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Asia floods; EU Omnibus</a:t>
            </a:r>
            <a:endParaRPr lang="en-US" sz="1200" dirty="0"/>
          </a:p>
        </p:txBody>
      </p:sp>
      <p:sp>
        <p:nvSpPr>
          <p:cNvPr id="13" name="Month card"/>
          <p:cNvSpPr/>
          <p:nvPr/>
        </p:nvSpPr>
        <p:spPr>
          <a:xfrm>
            <a:off x="4416552" y="196596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14" name="Text 8"/>
          <p:cNvSpPr txBox="1"/>
          <p:nvPr/>
        </p:nvSpPr>
        <p:spPr>
          <a:xfrm>
            <a:off x="4526280" y="207568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JAN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15" name="Image 4" descr="UK names ecosystem collapse a national security risk"/>
          <p:cNvPicPr>
            <a:picLocks noChangeAspect="1"/>
          </p:cNvPicPr>
          <p:nvPr/>
        </p:nvPicPr>
        <p:blipFill>
          <a:blip r:embed="rId7"/>
          <a:stretch>
            <a:fillRect/>
          </a:stretch>
        </p:blipFill>
        <p:spPr>
          <a:xfrm>
            <a:off x="5010912" y="2514600"/>
            <a:ext cx="384048" cy="384048"/>
          </a:xfrm>
          <a:prstGeom prst="rect">
            <a:avLst/>
          </a:prstGeom>
        </p:spPr>
      </p:pic>
      <p:sp>
        <p:nvSpPr>
          <p:cNvPr id="16" name="Text 9"/>
          <p:cNvSpPr txBox="1"/>
          <p:nvPr/>
        </p:nvSpPr>
        <p:spPr>
          <a:xfrm>
            <a:off x="4507992" y="301752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Nature security</a:t>
            </a:r>
            <a:endParaRPr lang="en-US" sz="1200" dirty="0"/>
          </a:p>
        </p:txBody>
      </p:sp>
      <p:sp>
        <p:nvSpPr>
          <p:cNvPr id="17" name="Month card"/>
          <p:cNvSpPr/>
          <p:nvPr/>
        </p:nvSpPr>
        <p:spPr>
          <a:xfrm>
            <a:off x="6190488" y="196596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18" name="Text 11"/>
          <p:cNvSpPr txBox="1"/>
          <p:nvPr/>
        </p:nvSpPr>
        <p:spPr>
          <a:xfrm>
            <a:off x="6300216" y="207568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FEB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19" name="Image 5" descr="UK sustainability reporting standards published (voluntary)"/>
          <p:cNvPicPr>
            <a:picLocks noChangeAspect="1"/>
          </p:cNvPicPr>
          <p:nvPr/>
        </p:nvPicPr>
        <p:blipFill>
          <a:blip r:embed="rId8"/>
          <a:stretch>
            <a:fillRect/>
          </a:stretch>
        </p:blipFill>
        <p:spPr>
          <a:xfrm>
            <a:off x="6537960" y="2514600"/>
            <a:ext cx="384048" cy="384048"/>
          </a:xfrm>
          <a:prstGeom prst="rect">
            <a:avLst/>
          </a:prstGeom>
        </p:spPr>
      </p:pic>
      <p:pic>
        <p:nvPicPr>
          <p:cNvPr id="20" name="Image 6" descr="US-Israeli strikes on Iran, 28 February"/>
          <p:cNvPicPr>
            <a:picLocks noChangeAspect="1"/>
          </p:cNvPicPr>
          <p:nvPr/>
        </p:nvPicPr>
        <p:blipFill>
          <a:blip r:embed="rId9"/>
          <a:stretch>
            <a:fillRect/>
          </a:stretch>
        </p:blipFill>
        <p:spPr>
          <a:xfrm>
            <a:off x="7031736" y="2514600"/>
            <a:ext cx="384048" cy="384048"/>
          </a:xfrm>
          <a:prstGeom prst="rect">
            <a:avLst/>
          </a:prstGeom>
        </p:spPr>
      </p:pic>
      <p:sp>
        <p:nvSpPr>
          <p:cNvPr id="21" name="Text 12"/>
          <p:cNvSpPr txBox="1"/>
          <p:nvPr/>
        </p:nvSpPr>
        <p:spPr>
          <a:xfrm>
            <a:off x="6281928" y="301752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UK SRS; Iran war</a:t>
            </a:r>
            <a:endParaRPr lang="en-US" sz="1200" dirty="0"/>
          </a:p>
        </p:txBody>
      </p:sp>
      <p:sp>
        <p:nvSpPr>
          <p:cNvPr id="22" name="Month card"/>
          <p:cNvSpPr/>
          <p:nvPr/>
        </p:nvSpPr>
        <p:spPr>
          <a:xfrm>
            <a:off x="7964424" y="196596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23" name="Text 14"/>
          <p:cNvSpPr txBox="1"/>
          <p:nvPr/>
        </p:nvSpPr>
        <p:spPr>
          <a:xfrm>
            <a:off x="8074152" y="207568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MAR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24" name="Image 7" descr="Strait of Hormuz closes; Brent passes $100"/>
          <p:cNvPicPr>
            <a:picLocks noChangeAspect="1"/>
          </p:cNvPicPr>
          <p:nvPr/>
        </p:nvPicPr>
        <p:blipFill>
          <a:blip r:embed="rId10"/>
          <a:stretch>
            <a:fillRect/>
          </a:stretch>
        </p:blipFill>
        <p:spPr>
          <a:xfrm>
            <a:off x="8311896" y="2514600"/>
            <a:ext cx="384048" cy="384048"/>
          </a:xfrm>
          <a:prstGeom prst="rect">
            <a:avLst/>
          </a:prstGeom>
        </p:spPr>
      </p:pic>
      <p:pic>
        <p:nvPicPr>
          <p:cNvPr id="25" name="Image 8" descr="Private credit funds gate redemptions"/>
          <p:cNvPicPr>
            <a:picLocks noChangeAspect="1"/>
          </p:cNvPicPr>
          <p:nvPr/>
        </p:nvPicPr>
        <p:blipFill>
          <a:blip r:embed="rId11"/>
          <a:stretch>
            <a:fillRect/>
          </a:stretch>
        </p:blipFill>
        <p:spPr>
          <a:xfrm>
            <a:off x="8805672" y="2514600"/>
            <a:ext cx="384048" cy="384048"/>
          </a:xfrm>
          <a:prstGeom prst="rect">
            <a:avLst/>
          </a:prstGeom>
        </p:spPr>
      </p:pic>
      <p:sp>
        <p:nvSpPr>
          <p:cNvPr id="26" name="Text 15"/>
          <p:cNvSpPr txBox="1"/>
          <p:nvPr/>
        </p:nvSpPr>
        <p:spPr>
          <a:xfrm>
            <a:off x="8055864" y="301752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Hormuz; private credit</a:t>
            </a:r>
            <a:endParaRPr lang="en-US" sz="1200" dirty="0"/>
          </a:p>
        </p:txBody>
      </p:sp>
      <p:sp>
        <p:nvSpPr>
          <p:cNvPr id="27" name="Month card"/>
          <p:cNvSpPr/>
          <p:nvPr/>
        </p:nvSpPr>
        <p:spPr>
          <a:xfrm>
            <a:off x="9738360" y="196596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28" name="Text 17"/>
          <p:cNvSpPr txBox="1"/>
          <p:nvPr/>
        </p:nvSpPr>
        <p:spPr>
          <a:xfrm>
            <a:off x="9848088" y="207568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APR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29" name="Image 9" descr="FAO warns of a food 'catastrophe'"/>
          <p:cNvPicPr>
            <a:picLocks noChangeAspect="1"/>
          </p:cNvPicPr>
          <p:nvPr/>
        </p:nvPicPr>
        <p:blipFill>
          <a:blip r:embed="rId12"/>
          <a:stretch>
            <a:fillRect/>
          </a:stretch>
        </p:blipFill>
        <p:spPr>
          <a:xfrm>
            <a:off x="10085832" y="2514600"/>
            <a:ext cx="384048" cy="384048"/>
          </a:xfrm>
          <a:prstGeom prst="rect">
            <a:avLst/>
          </a:prstGeom>
        </p:spPr>
      </p:pic>
      <p:pic>
        <p:nvPicPr>
          <p:cNvPr id="30" name="Image 10" descr="US private credit defaults reach 6%"/>
          <p:cNvPicPr>
            <a:picLocks noChangeAspect="1"/>
          </p:cNvPicPr>
          <p:nvPr/>
        </p:nvPicPr>
        <p:blipFill>
          <a:blip r:embed="rId13"/>
          <a:stretch>
            <a:fillRect/>
          </a:stretch>
        </p:blipFill>
        <p:spPr>
          <a:xfrm>
            <a:off x="10579608" y="2514600"/>
            <a:ext cx="384048" cy="384048"/>
          </a:xfrm>
          <a:prstGeom prst="rect">
            <a:avLst/>
          </a:prstGeom>
        </p:spPr>
      </p:pic>
      <p:sp>
        <p:nvSpPr>
          <p:cNvPr id="31" name="Text 18"/>
          <p:cNvSpPr txBox="1"/>
          <p:nvPr/>
        </p:nvSpPr>
        <p:spPr>
          <a:xfrm>
            <a:off x="9829800" y="301752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Food shock</a:t>
            </a:r>
            <a:endParaRPr lang="en-US" sz="1200" dirty="0"/>
          </a:p>
        </p:txBody>
      </p:sp>
      <p:sp>
        <p:nvSpPr>
          <p:cNvPr id="32" name="Month card"/>
          <p:cNvSpPr/>
          <p:nvPr/>
        </p:nvSpPr>
        <p:spPr>
          <a:xfrm>
            <a:off x="868680" y="393192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33" name="Text 20"/>
          <p:cNvSpPr txBox="1"/>
          <p:nvPr/>
        </p:nvSpPr>
        <p:spPr>
          <a:xfrm>
            <a:off x="978408" y="404164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MAY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34" name="Image 11" descr="Japan's 30-year bond yield sets a record"/>
          <p:cNvPicPr>
            <a:picLocks noChangeAspect="1"/>
          </p:cNvPicPr>
          <p:nvPr/>
        </p:nvPicPr>
        <p:blipFill>
          <a:blip r:embed="rId14"/>
          <a:stretch>
            <a:fillRect/>
          </a:stretch>
        </p:blipFill>
        <p:spPr>
          <a:xfrm>
            <a:off x="1216152" y="4480560"/>
            <a:ext cx="384048" cy="384048"/>
          </a:xfrm>
          <a:prstGeom prst="rect">
            <a:avLst/>
          </a:prstGeom>
        </p:spPr>
      </p:pic>
      <p:pic>
        <p:nvPicPr>
          <p:cNvPr id="35" name="Image 12" descr="FSB warns on private credit"/>
          <p:cNvPicPr>
            <a:picLocks noChangeAspect="1"/>
          </p:cNvPicPr>
          <p:nvPr/>
        </p:nvPicPr>
        <p:blipFill>
          <a:blip r:embed="rId15"/>
          <a:stretch>
            <a:fillRect/>
          </a:stretch>
        </p:blipFill>
        <p:spPr>
          <a:xfrm>
            <a:off x="1709928" y="4480560"/>
            <a:ext cx="384048" cy="384048"/>
          </a:xfrm>
          <a:prstGeom prst="rect">
            <a:avLst/>
          </a:prstGeom>
        </p:spPr>
      </p:pic>
      <p:sp>
        <p:nvSpPr>
          <p:cNvPr id="36" name="Text 21"/>
          <p:cNvSpPr txBox="1"/>
          <p:nvPr/>
        </p:nvSpPr>
        <p:spPr>
          <a:xfrm>
            <a:off x="960120" y="498348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Bond yields; FSB</a:t>
            </a:r>
            <a:endParaRPr lang="en-US" sz="1200" dirty="0"/>
          </a:p>
        </p:txBody>
      </p:sp>
      <p:sp>
        <p:nvSpPr>
          <p:cNvPr id="37" name="Month card"/>
          <p:cNvSpPr/>
          <p:nvPr/>
        </p:nvSpPr>
        <p:spPr>
          <a:xfrm>
            <a:off x="2642616" y="393192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38" name="Text 23"/>
          <p:cNvSpPr txBox="1"/>
          <p:nvPr/>
        </p:nvSpPr>
        <p:spPr>
          <a:xfrm>
            <a:off x="2752344" y="404164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JUN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39" name="Image 13" descr="SpaceX: largest IPO ever, Musk keeps 82% of votes"/>
          <p:cNvPicPr>
            <a:picLocks noChangeAspect="1"/>
          </p:cNvPicPr>
          <p:nvPr/>
        </p:nvPicPr>
        <p:blipFill>
          <a:blip r:embed="rId16"/>
          <a:stretch>
            <a:fillRect/>
          </a:stretch>
        </p:blipFill>
        <p:spPr>
          <a:xfrm>
            <a:off x="2743200" y="4480560"/>
            <a:ext cx="384048" cy="384048"/>
          </a:xfrm>
          <a:prstGeom prst="rect">
            <a:avLst/>
          </a:prstGeom>
        </p:spPr>
      </p:pic>
      <p:pic>
        <p:nvPicPr>
          <p:cNvPr id="40" name="Image 14" descr="AI stocks sell off"/>
          <p:cNvPicPr>
            <a:picLocks noChangeAspect="1"/>
          </p:cNvPicPr>
          <p:nvPr/>
        </p:nvPicPr>
        <p:blipFill>
          <a:blip r:embed="rId17"/>
          <a:stretch>
            <a:fillRect/>
          </a:stretch>
        </p:blipFill>
        <p:spPr>
          <a:xfrm>
            <a:off x="3236976" y="4480560"/>
            <a:ext cx="384048" cy="384048"/>
          </a:xfrm>
          <a:prstGeom prst="rect">
            <a:avLst/>
          </a:prstGeom>
        </p:spPr>
      </p:pic>
      <p:pic>
        <p:nvPicPr>
          <p:cNvPr id="41" name="Image 15" descr="SEC moves to scrap its climate disclosure rule"/>
          <p:cNvPicPr>
            <a:picLocks noChangeAspect="1"/>
          </p:cNvPicPr>
          <p:nvPr/>
        </p:nvPicPr>
        <p:blipFill>
          <a:blip r:embed="rId18"/>
          <a:stretch>
            <a:fillRect/>
          </a:stretch>
        </p:blipFill>
        <p:spPr>
          <a:xfrm>
            <a:off x="3730752" y="4480560"/>
            <a:ext cx="384048" cy="384048"/>
          </a:xfrm>
          <a:prstGeom prst="rect">
            <a:avLst/>
          </a:prstGeom>
        </p:spPr>
      </p:pic>
      <p:sp>
        <p:nvSpPr>
          <p:cNvPr id="42" name="Text 24"/>
          <p:cNvSpPr txBox="1"/>
          <p:nvPr/>
        </p:nvSpPr>
        <p:spPr>
          <a:xfrm>
            <a:off x="2734056" y="498348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SpaceX; AI; SEC</a:t>
            </a:r>
            <a:endParaRPr lang="en-US" sz="1200" dirty="0"/>
          </a:p>
        </p:txBody>
      </p:sp>
      <p:sp>
        <p:nvSpPr>
          <p:cNvPr id="43" name="Month card"/>
          <p:cNvSpPr/>
          <p:nvPr/>
        </p:nvSpPr>
        <p:spPr>
          <a:xfrm>
            <a:off x="4416552" y="393192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44" name="Text 26"/>
          <p:cNvSpPr txBox="1"/>
          <p:nvPr/>
        </p:nvSpPr>
        <p:spPr>
          <a:xfrm>
            <a:off x="4526280" y="404164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JUL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45" name="Image 16" descr="France and Spain break fire records"/>
          <p:cNvPicPr>
            <a:picLocks noChangeAspect="1"/>
          </p:cNvPicPr>
          <p:nvPr/>
        </p:nvPicPr>
        <p:blipFill>
          <a:blip r:embed="rId19"/>
          <a:stretch>
            <a:fillRect/>
          </a:stretch>
        </p:blipFill>
        <p:spPr>
          <a:xfrm>
            <a:off x="4764024" y="4480560"/>
            <a:ext cx="384048" cy="384048"/>
          </a:xfrm>
          <a:prstGeom prst="rect">
            <a:avLst/>
          </a:prstGeom>
        </p:spPr>
      </p:pic>
      <p:pic>
        <p:nvPicPr>
          <p:cNvPr id="46" name="Image 17" descr="UK heat and drought: hosepipe bans for millions"/>
          <p:cNvPicPr>
            <a:picLocks noChangeAspect="1"/>
          </p:cNvPicPr>
          <p:nvPr/>
        </p:nvPicPr>
        <p:blipFill>
          <a:blip r:embed="rId20"/>
          <a:stretch>
            <a:fillRect/>
          </a:stretch>
        </p:blipFill>
        <p:spPr>
          <a:xfrm>
            <a:off x="5257800" y="4480560"/>
            <a:ext cx="384048" cy="384048"/>
          </a:xfrm>
          <a:prstGeom prst="rect">
            <a:avLst/>
          </a:prstGeom>
        </p:spPr>
      </p:pic>
      <p:sp>
        <p:nvSpPr>
          <p:cNvPr id="47" name="Text 27"/>
          <p:cNvSpPr txBox="1"/>
          <p:nvPr/>
        </p:nvSpPr>
        <p:spPr>
          <a:xfrm>
            <a:off x="4507992" y="498348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Fire and drought</a:t>
            </a:r>
            <a:endParaRPr lang="en-US" sz="1200" dirty="0"/>
          </a:p>
        </p:txBody>
      </p:sp>
      <p:sp>
        <p:nvSpPr>
          <p:cNvPr id="48" name="Month card"/>
          <p:cNvSpPr/>
          <p:nvPr/>
        </p:nvSpPr>
        <p:spPr>
          <a:xfrm>
            <a:off x="6190488" y="393192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49" name="Text 29"/>
          <p:cNvSpPr txBox="1"/>
          <p:nvPr/>
        </p:nvSpPr>
        <p:spPr>
          <a:xfrm>
            <a:off x="6300216" y="404164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AUG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50" name="Image 18" descr="Glacier collapse in Nepal: 669 dead, 2,426 missing"/>
          <p:cNvPicPr>
            <a:picLocks noChangeAspect="1"/>
          </p:cNvPicPr>
          <p:nvPr/>
        </p:nvPicPr>
        <p:blipFill>
          <a:blip r:embed="rId21"/>
          <a:stretch>
            <a:fillRect/>
          </a:stretch>
        </p:blipFill>
        <p:spPr>
          <a:xfrm>
            <a:off x="6537960" y="4480560"/>
            <a:ext cx="384048" cy="384048"/>
          </a:xfrm>
          <a:prstGeom prst="rect">
            <a:avLst/>
          </a:prstGeom>
        </p:spPr>
      </p:pic>
      <p:pic>
        <p:nvPicPr>
          <p:cNvPr id="51" name="Image 19" descr="Hottest August on record"/>
          <p:cNvPicPr>
            <a:picLocks noChangeAspect="1"/>
          </p:cNvPicPr>
          <p:nvPr/>
        </p:nvPicPr>
        <p:blipFill>
          <a:blip r:embed="rId22"/>
          <a:stretch>
            <a:fillRect/>
          </a:stretch>
        </p:blipFill>
        <p:spPr>
          <a:xfrm>
            <a:off x="7031736" y="4480560"/>
            <a:ext cx="384048" cy="384048"/>
          </a:xfrm>
          <a:prstGeom prst="rect">
            <a:avLst/>
          </a:prstGeom>
        </p:spPr>
      </p:pic>
      <p:sp>
        <p:nvSpPr>
          <p:cNvPr id="52" name="Text 30"/>
          <p:cNvSpPr txBox="1"/>
          <p:nvPr/>
        </p:nvSpPr>
        <p:spPr>
          <a:xfrm>
            <a:off x="6281928" y="498348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Nepal glacier; heat</a:t>
            </a:r>
            <a:endParaRPr lang="en-US" sz="1200" dirty="0"/>
          </a:p>
        </p:txBody>
      </p:sp>
      <p:sp>
        <p:nvSpPr>
          <p:cNvPr id="53" name="Month card"/>
          <p:cNvSpPr/>
          <p:nvPr/>
        </p:nvSpPr>
        <p:spPr>
          <a:xfrm>
            <a:off x="7964424" y="393192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54" name="Text 32"/>
          <p:cNvSpPr txBox="1"/>
          <p:nvPr/>
        </p:nvSpPr>
        <p:spPr>
          <a:xfrm>
            <a:off x="8074152" y="404164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SEP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55" name="Image 20" descr="UK 30-year borrowing cost highest since 1998"/>
          <p:cNvPicPr>
            <a:picLocks noChangeAspect="1"/>
          </p:cNvPicPr>
          <p:nvPr/>
        </p:nvPicPr>
        <p:blipFill>
          <a:blip r:embed="rId14"/>
          <a:stretch>
            <a:fillRect/>
          </a:stretch>
        </p:blipFill>
        <p:spPr>
          <a:xfrm>
            <a:off x="8065008" y="4480560"/>
            <a:ext cx="384048" cy="384048"/>
          </a:xfrm>
          <a:prstGeom prst="rect">
            <a:avLst/>
          </a:prstGeom>
        </p:spPr>
      </p:pic>
      <p:pic>
        <p:nvPicPr>
          <p:cNvPr id="56" name="Image 21" descr="Seven of nine planetary boundaries breached"/>
          <p:cNvPicPr>
            <a:picLocks noChangeAspect="1"/>
          </p:cNvPicPr>
          <p:nvPr/>
        </p:nvPicPr>
        <p:blipFill>
          <a:blip r:embed="rId23"/>
          <a:stretch>
            <a:fillRect/>
          </a:stretch>
        </p:blipFill>
        <p:spPr>
          <a:xfrm>
            <a:off x="8558784" y="4480560"/>
            <a:ext cx="384048" cy="384048"/>
          </a:xfrm>
          <a:prstGeom prst="rect">
            <a:avLst/>
          </a:prstGeom>
        </p:spPr>
      </p:pic>
      <p:pic>
        <p:nvPicPr>
          <p:cNvPr id="57" name="Image 22" descr="SEC moves to end shareholder proposals"/>
          <p:cNvPicPr>
            <a:picLocks noChangeAspect="1"/>
          </p:cNvPicPr>
          <p:nvPr/>
        </p:nvPicPr>
        <p:blipFill>
          <a:blip r:embed="rId18"/>
          <a:stretch>
            <a:fillRect/>
          </a:stretch>
        </p:blipFill>
        <p:spPr>
          <a:xfrm>
            <a:off x="9052560" y="4480560"/>
            <a:ext cx="384048" cy="384048"/>
          </a:xfrm>
          <a:prstGeom prst="rect">
            <a:avLst/>
          </a:prstGeom>
        </p:spPr>
      </p:pic>
      <p:sp>
        <p:nvSpPr>
          <p:cNvPr id="58" name="Text 33"/>
          <p:cNvSpPr txBox="1"/>
          <p:nvPr/>
        </p:nvSpPr>
        <p:spPr>
          <a:xfrm>
            <a:off x="8055864" y="498348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Gilts; boundaries; SEC</a:t>
            </a:r>
            <a:endParaRPr lang="en-US" sz="1200" dirty="0"/>
          </a:p>
        </p:txBody>
      </p:sp>
      <p:sp>
        <p:nvSpPr>
          <p:cNvPr id="59" name="Month card"/>
          <p:cNvSpPr/>
          <p:nvPr/>
        </p:nvSpPr>
        <p:spPr>
          <a:xfrm>
            <a:off x="9738360" y="3931920"/>
            <a:ext cx="1572768" cy="1737360"/>
          </a:xfrm>
          <a:prstGeom prst="roundRect">
            <a:avLst>
              <a:gd name="adj" fmla="val 4651"/>
            </a:avLst>
          </a:prstGeom>
          <a:solidFill>
            <a:srgbClr val="F3EEE9"/>
          </a:solidFill>
          <a:ln w="12700">
            <a:solidFill>
              <a:srgbClr val="E1D7CE"/>
            </a:solidFill>
            <a:prstDash val="solid"/>
          </a:ln>
        </p:spPr>
        <p:txBody>
          <a:bodyPr/>
          <a:lstStyle/>
          <a:p>
            <a:endParaRPr lang="en-US"/>
          </a:p>
        </p:txBody>
      </p:sp>
      <p:sp>
        <p:nvSpPr>
          <p:cNvPr id="60" name="Text 35"/>
          <p:cNvSpPr txBox="1"/>
          <p:nvPr/>
        </p:nvSpPr>
        <p:spPr>
          <a:xfrm>
            <a:off x="9848088" y="4041648"/>
            <a:ext cx="1353312"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OCT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pic>
        <p:nvPicPr>
          <p:cNvPr id="61" name="Image 23" descr="A super El Niño builds: 2027 set to be the hottest year yet"/>
          <p:cNvPicPr>
            <a:picLocks noChangeAspect="1"/>
          </p:cNvPicPr>
          <p:nvPr/>
        </p:nvPicPr>
        <p:blipFill>
          <a:blip r:embed="rId24"/>
          <a:stretch>
            <a:fillRect/>
          </a:stretch>
        </p:blipFill>
        <p:spPr>
          <a:xfrm>
            <a:off x="10332720" y="4480560"/>
            <a:ext cx="384048" cy="384048"/>
          </a:xfrm>
          <a:prstGeom prst="rect">
            <a:avLst/>
          </a:prstGeom>
        </p:spPr>
      </p:pic>
      <p:sp>
        <p:nvSpPr>
          <p:cNvPr id="62" name="Text 36"/>
          <p:cNvSpPr txBox="1"/>
          <p:nvPr/>
        </p:nvSpPr>
        <p:spPr>
          <a:xfrm>
            <a:off x="9829800" y="4983480"/>
            <a:ext cx="1389888" cy="594360"/>
          </a:xfrm>
          <a:prstGeom prst="rect">
            <a:avLst/>
          </a:prstGeom>
          <a:noFill/>
          <a:ln/>
        </p:spPr>
        <p:txBody>
          <a:bodyPr wrap="square" lIns="0" tIns="0" rIns="0" bIns="0" rtlCol="0" anchor="t"/>
          <a:lstStyle/>
          <a:p>
            <a:pPr marL="0" indent="0" algn="ctr">
              <a:buNone/>
            </a:pPr>
            <a:r>
              <a:rPr lang="en-US" sz="1200" dirty="0">
                <a:solidFill>
                  <a:schemeClr val="tx1"/>
                </a:solidFill>
              </a:rPr>
              <a:t>Super El Niño</a:t>
            </a:r>
            <a:endParaRPr lang="en-US" sz="1200" dirty="0"/>
          </a:p>
        </p:txBody>
      </p:sp>
      <p:graphicFrame>
        <p:nvGraphicFramePr>
          <p:cNvPr id="63" name="Table 0"/>
          <p:cNvGraphicFramePr>
            <a:graphicFrameLocks noGrp="1"/>
          </p:cNvGraphicFramePr>
          <p:nvPr>
            <p:extLst>
              <p:ext uri="{D42A27DB-BD31-4B8C-83A1-F6EECF244321}">
                <p14:modId xmlns:p14="http://schemas.microsoft.com/office/powerpoint/2010/main" val="1579011935"/>
              </p:ext>
            </p:extLst>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64"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65"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November </a:t>
            </a:r>
            <a:r>
              <a:rPr lang="en-US" sz="4800" b="1" dirty="0">
                <a:solidFill>
                  <a:srgbClr val="B5452B"/>
                </a:solidFill>
                <a:latin typeface="Cambria" pitchFamily="34" charset="0"/>
                <a:ea typeface="Cambria" pitchFamily="34" charset="-122"/>
                <a:cs typeface="Cambria" pitchFamily="34" charset="-120"/>
              </a:rPr>
              <a:t>2025</a:t>
            </a:r>
            <a:endParaRPr lang="en-US" sz="4800" dirty="0"/>
          </a:p>
        </p:txBody>
      </p:sp>
      <p:graphicFrame>
        <p:nvGraphicFramePr>
          <p:cNvPr id="4" name="Table 0"/>
          <p:cNvGraphicFramePr>
            <a:graphicFrameLocks noGrp="1"/>
          </p:cNvGraphicFramePr>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COP30 ends without a fossil-fuel roadmap"/>
          <p:cNvPicPr>
            <a:picLocks noChangeAspect="1"/>
          </p:cNvPicPr>
          <p:nvPr/>
        </p:nvPicPr>
        <p:blipFill>
          <a:blip r:embed="rId3"/>
          <a:stretch>
            <a:fillRect/>
          </a:stretch>
        </p:blipFill>
        <p:spPr>
          <a:xfrm>
            <a:off x="965241" y="5016033"/>
            <a:ext cx="245791" cy="245791"/>
          </a:xfrm>
          <a:prstGeom prst="rect">
            <a:avLst/>
          </a:prstGeom>
        </p:spPr>
      </p:pic>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COP30 ends without a fossil-fuel roadmap</a:t>
            </a:r>
            <a:endParaRPr lang="en-US" sz="2200" dirty="0"/>
          </a:p>
        </p:txBody>
      </p:sp>
      <p:sp>
        <p:nvSpPr>
          <p:cNvPr id="9" name="Icon circle"/>
          <p:cNvSpPr/>
          <p:nvPr/>
        </p:nvSpPr>
        <p:spPr>
          <a:xfrm>
            <a:off x="6231636"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Tehran warned it may have to evacuate as water runs out"/>
          <p:cNvPicPr>
            <a:picLocks noChangeAspect="1"/>
          </p:cNvPicPr>
          <p:nvPr/>
        </p:nvPicPr>
        <p:blipFill>
          <a:blip r:embed="rId4"/>
          <a:stretch>
            <a:fillRect/>
          </a:stretch>
        </p:blipFill>
        <p:spPr>
          <a:xfrm>
            <a:off x="6328197" y="5016033"/>
            <a:ext cx="245791" cy="245791"/>
          </a:xfrm>
          <a:prstGeom prst="rect">
            <a:avLst/>
          </a:prstGeom>
        </p:spPr>
      </p:pic>
      <p:sp>
        <p:nvSpPr>
          <p:cNvPr id="11" name="Headline"/>
          <p:cNvSpPr txBox="1"/>
          <p:nvPr/>
        </p:nvSpPr>
        <p:spPr>
          <a:xfrm>
            <a:off x="6807708"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Tehran warned it may have to evacuate as water runs out</a:t>
            </a:r>
            <a:endParaRPr lang="en-US" sz="2200" dirty="0"/>
          </a:p>
        </p:txBody>
      </p:sp>
      <p:sp>
        <p:nvSpPr>
          <p:cNvPr id="12" name="Sources"/>
          <p:cNvSpPr txBox="1"/>
          <p:nvPr/>
        </p:nvSpPr>
        <p:spPr>
          <a:xfrm>
            <a:off x="868680" y="5815671"/>
            <a:ext cx="9875520" cy="228600"/>
          </a:xfrm>
          <a:prstGeom prst="rect">
            <a:avLst/>
          </a:prstGeom>
          <a:noFill/>
          <a:ln/>
        </p:spPr>
        <p:txBody>
          <a:bodyPr wrap="square" lIns="0" tIns="0" rIns="0" bIns="0" rtlCol="0" anchor="ctr"/>
          <a:lstStyle/>
          <a:p>
            <a:r>
              <a:rPr lang="en-US" sz="1000" dirty="0">
                <a:solidFill>
                  <a:srgbClr val="6B6680"/>
                </a:solidFill>
              </a:rPr>
              <a:t>Sources: The Namibian; Khaleej Times; UNFCCC; </a:t>
            </a:r>
            <a:r>
              <a:rPr lang="en-GB" sz="1000" dirty="0">
                <a:solidFill>
                  <a:srgbClr val="6B6680"/>
                </a:solidFill>
              </a:rPr>
              <a:t>Copernicus Sentinel data 2025</a:t>
            </a:r>
            <a:r>
              <a:rPr lang="en-GB" sz="1000" dirty="0"/>
              <a:t>.</a:t>
            </a:r>
            <a:r>
              <a:rPr lang="en-US" sz="1000" dirty="0">
                <a:solidFill>
                  <a:srgbClr val="6B6680"/>
                </a:solidFill>
              </a:rPr>
              <a:t> </a:t>
            </a:r>
            <a:endParaRPr lang="en-US" sz="1000" dirty="0"/>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27" name="Picture 26">
            <a:extLst>
              <a:ext uri="{FF2B5EF4-FFF2-40B4-BE49-F238E27FC236}">
                <a16:creationId xmlns:a16="http://schemas.microsoft.com/office/drawing/2014/main" id="{F5F76EA6-61CB-CC80-0308-E956EB29CEE8}"/>
              </a:ext>
            </a:extLst>
          </p:cNvPr>
          <p:cNvPicPr>
            <a:picLocks noChangeAspect="1"/>
          </p:cNvPicPr>
          <p:nvPr/>
        </p:nvPicPr>
        <p:blipFill>
          <a:blip r:embed="rId5"/>
          <a:stretch>
            <a:fillRect/>
          </a:stretch>
        </p:blipFill>
        <p:spPr>
          <a:xfrm>
            <a:off x="868680" y="1885808"/>
            <a:ext cx="4617720" cy="2868985"/>
          </a:xfrm>
          <a:prstGeom prst="rect">
            <a:avLst/>
          </a:prstGeom>
        </p:spPr>
      </p:pic>
      <p:pic>
        <p:nvPicPr>
          <p:cNvPr id="31" name="Picture 30">
            <a:extLst>
              <a:ext uri="{FF2B5EF4-FFF2-40B4-BE49-F238E27FC236}">
                <a16:creationId xmlns:a16="http://schemas.microsoft.com/office/drawing/2014/main" id="{A436686B-FFFA-99DD-FB09-00E8F1D55290}"/>
              </a:ext>
            </a:extLst>
          </p:cNvPr>
          <p:cNvPicPr>
            <a:picLocks noChangeAspect="1"/>
          </p:cNvPicPr>
          <p:nvPr/>
        </p:nvPicPr>
        <p:blipFill>
          <a:blip r:embed="rId6"/>
          <a:stretch>
            <a:fillRect/>
          </a:stretch>
        </p:blipFill>
        <p:spPr>
          <a:xfrm>
            <a:off x="6231636" y="1879641"/>
            <a:ext cx="4512564" cy="2933290"/>
          </a:xfrm>
          <a:prstGeom prst="rect">
            <a:avLst/>
          </a:prstGeom>
        </p:spPr>
      </p:pic>
    </p:spTree>
    <p:extLst>
      <p:ext uri="{BB962C8B-B14F-4D97-AF65-F5344CB8AC3E}">
        <p14:creationId xmlns:p14="http://schemas.microsoft.com/office/powerpoint/2010/main" val="15949571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December </a:t>
            </a:r>
            <a:r>
              <a:rPr lang="en-US" sz="4800" b="1" dirty="0">
                <a:solidFill>
                  <a:srgbClr val="B5452B"/>
                </a:solidFill>
                <a:latin typeface="Cambria" pitchFamily="34" charset="0"/>
                <a:ea typeface="Cambria" pitchFamily="34" charset="-122"/>
                <a:cs typeface="Cambria" pitchFamily="34" charset="-120"/>
              </a:rPr>
              <a:t>2025</a:t>
            </a:r>
            <a:endParaRPr lang="en-US" sz="4800" dirty="0"/>
          </a:p>
        </p:txBody>
      </p:sp>
      <p:graphicFrame>
        <p:nvGraphicFramePr>
          <p:cNvPr id="5" name="Table 0"/>
          <p:cNvGraphicFramePr>
            <a:graphicFrameLocks noGrp="1"/>
          </p:cNvGraphicFramePr>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pic>
        <p:nvPicPr>
          <p:cNvPr id="16" name="Picture Placeholder 15">
            <a:extLst>
              <a:ext uri="{FF2B5EF4-FFF2-40B4-BE49-F238E27FC236}">
                <a16:creationId xmlns:a16="http://schemas.microsoft.com/office/drawing/2014/main" id="{28EBA1BD-F7E4-A324-ED5E-F4FC50D022F9}"/>
              </a:ext>
            </a:extLst>
          </p:cNvPr>
          <p:cNvPicPr>
            <a:picLocks noGrp="1" noChangeAspect="1"/>
          </p:cNvPicPr>
          <p:nvPr>
            <p:ph type="pic" idx="4294967295"/>
          </p:nvPr>
        </p:nvPicPr>
        <p:blipFill>
          <a:blip r:embed="rId3"/>
          <a:stretch>
            <a:fillRect/>
          </a:stretch>
        </p:blipFill>
        <p:spPr>
          <a:xfrm>
            <a:off x="868680" y="2057400"/>
            <a:ext cx="5088636" cy="2697480"/>
          </a:xfrm>
          <a:prstGeom prst="rect">
            <a:avLst/>
          </a:prstGeom>
          <a:noFill/>
          <a:ln/>
        </p:spPr>
      </p:pic>
      <p:sp>
        <p:nvSpPr>
          <p:cNvPr id="3"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Cyclones and floods kill 1,750+ in Sumatra and Sri Lanka"/>
          <p:cNvPicPr>
            <a:picLocks noChangeAspect="1"/>
          </p:cNvPicPr>
          <p:nvPr/>
        </p:nvPicPr>
        <p:blipFill>
          <a:blip r:embed="rId4"/>
          <a:stretch>
            <a:fillRect/>
          </a:stretch>
        </p:blipFill>
        <p:spPr>
          <a:xfrm>
            <a:off x="965241" y="5016033"/>
            <a:ext cx="245791" cy="245791"/>
          </a:xfrm>
          <a:prstGeom prst="rect">
            <a:avLst/>
          </a:prstGeom>
        </p:spPr>
      </p:pic>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Cyclones and floods kill 1,750+ in Sumatra and Sri Lanka</a:t>
            </a:r>
            <a:endParaRPr lang="en-US" sz="2200" dirty="0"/>
          </a:p>
        </p:txBody>
      </p:sp>
      <p:pic>
        <p:nvPicPr>
          <p:cNvPr id="17" name="Picture Placeholder 16">
            <a:extLst>
              <a:ext uri="{FF2B5EF4-FFF2-40B4-BE49-F238E27FC236}">
                <a16:creationId xmlns:a16="http://schemas.microsoft.com/office/drawing/2014/main" id="{34E0654B-D05B-55E4-339F-DF6746A2612D}"/>
              </a:ext>
            </a:extLst>
          </p:cNvPr>
          <p:cNvPicPr>
            <a:picLocks noGrp="1" noChangeAspect="1"/>
          </p:cNvPicPr>
          <p:nvPr>
            <p:ph type="pic" idx="4294967295"/>
          </p:nvPr>
        </p:nvPicPr>
        <p:blipFill>
          <a:blip r:embed="rId5"/>
          <a:srcRect t="9382" b="9382"/>
          <a:stretch>
            <a:fillRect/>
          </a:stretch>
        </p:blipFill>
        <p:spPr>
          <a:xfrm>
            <a:off x="6230938" y="2057400"/>
            <a:ext cx="5089525" cy="2697163"/>
          </a:xfrm>
          <a:prstGeom prst="rect">
            <a:avLst/>
          </a:prstGeom>
        </p:spPr>
      </p:pic>
      <p:sp>
        <p:nvSpPr>
          <p:cNvPr id="9" name="Icon circle"/>
          <p:cNvSpPr/>
          <p:nvPr/>
        </p:nvSpPr>
        <p:spPr>
          <a:xfrm>
            <a:off x="6231636"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EU Omnibus cuts CSRD and CSDDD scope"/>
          <p:cNvPicPr>
            <a:picLocks noChangeAspect="1"/>
          </p:cNvPicPr>
          <p:nvPr/>
        </p:nvPicPr>
        <p:blipFill>
          <a:blip r:embed="rId6"/>
          <a:stretch>
            <a:fillRect/>
          </a:stretch>
        </p:blipFill>
        <p:spPr>
          <a:xfrm>
            <a:off x="6328197" y="5016033"/>
            <a:ext cx="245791" cy="245791"/>
          </a:xfrm>
          <a:prstGeom prst="rect">
            <a:avLst/>
          </a:prstGeom>
        </p:spPr>
      </p:pic>
      <p:sp>
        <p:nvSpPr>
          <p:cNvPr id="11" name="Headline"/>
          <p:cNvSpPr txBox="1"/>
          <p:nvPr/>
        </p:nvSpPr>
        <p:spPr>
          <a:xfrm>
            <a:off x="6807708"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EU Omnibus cuts CSRD and CSDDD scope</a:t>
            </a:r>
            <a:endParaRPr lang="en-US" sz="2200" dirty="0"/>
          </a:p>
        </p:txBody>
      </p:sp>
      <p:sp>
        <p:nvSpPr>
          <p:cNvPr id="12" name="Sources"/>
          <p:cNvSpPr txBox="1"/>
          <p:nvPr/>
        </p:nvSpPr>
        <p:spPr>
          <a:xfrm>
            <a:off x="868680" y="5815584"/>
            <a:ext cx="9875520" cy="228600"/>
          </a:xfrm>
          <a:prstGeom prst="rect">
            <a:avLst/>
          </a:prstGeom>
          <a:noFill/>
          <a:ln/>
        </p:spPr>
        <p:txBody>
          <a:bodyPr wrap="square" lIns="0" tIns="0" rIns="0" bIns="0" rtlCol="0" anchor="ctr"/>
          <a:lstStyle/>
          <a:p>
            <a:r>
              <a:rPr lang="en-US" sz="1000" dirty="0">
                <a:solidFill>
                  <a:srgbClr val="6B6680"/>
                </a:solidFill>
              </a:rPr>
              <a:t>Sources: Katadata (Indonesia); Ada Derana (Sri Lanka); De Brauw; ESA; photo: </a:t>
            </a:r>
            <a:r>
              <a:rPr lang="en-GB" sz="1000" dirty="0" err="1">
                <a:solidFill>
                  <a:srgbClr val="6B6680"/>
                </a:solidFill>
              </a:rPr>
              <a:t>alexandrelallemand.com</a:t>
            </a:r>
            <a:endParaRPr lang="en-US" sz="1000" dirty="0"/>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spTree>
    <p:extLst>
      <p:ext uri="{BB962C8B-B14F-4D97-AF65-F5344CB8AC3E}">
        <p14:creationId xmlns:p14="http://schemas.microsoft.com/office/powerpoint/2010/main" val="24660999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January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pic>
        <p:nvPicPr>
          <p:cNvPr id="12" name="Picture Placeholder 11">
            <a:extLst>
              <a:ext uri="{FF2B5EF4-FFF2-40B4-BE49-F238E27FC236}">
                <a16:creationId xmlns:a16="http://schemas.microsoft.com/office/drawing/2014/main" id="{43A74525-F84F-FD19-F2E2-0F33DCDC92D3}"/>
              </a:ext>
            </a:extLst>
          </p:cNvPr>
          <p:cNvPicPr>
            <a:picLocks noGrp="1" noChangeAspect="1"/>
          </p:cNvPicPr>
          <p:nvPr>
            <p:ph type="pic" idx="4294967295"/>
          </p:nvPr>
        </p:nvPicPr>
        <p:blipFill>
          <a:blip r:embed="rId3"/>
          <a:stretch>
            <a:fillRect/>
          </a:stretch>
        </p:blipFill>
        <p:spPr>
          <a:xfrm>
            <a:off x="868680" y="1855317"/>
            <a:ext cx="5045710" cy="2946197"/>
          </a:xfrm>
          <a:prstGeom prst="rect">
            <a:avLst/>
          </a:prstGeom>
          <a:noFill/>
          <a:ln/>
        </p:spPr>
      </p:pic>
      <p:sp>
        <p:nvSpPr>
          <p:cNvPr id="5" name="Icon circle"/>
          <p:cNvSpPr/>
          <p:nvPr/>
        </p:nvSpPr>
        <p:spPr>
          <a:xfrm>
            <a:off x="868680" y="4919472"/>
            <a:ext cx="548640" cy="548640"/>
          </a:xfrm>
          <a:prstGeom prst="ellipse">
            <a:avLst/>
          </a:prstGeom>
          <a:solidFill>
            <a:srgbClr val="1F164F"/>
          </a:solidFill>
          <a:ln w="12700">
            <a:solidFill>
              <a:srgbClr val="1F164F"/>
            </a:solidFill>
            <a:prstDash val="solid"/>
          </a:ln>
        </p:spPr>
        <p:txBody>
          <a:bodyPr/>
          <a:lstStyle/>
          <a:p>
            <a:endParaRPr lang="en-US"/>
          </a:p>
        </p:txBody>
      </p:sp>
      <p:pic>
        <p:nvPicPr>
          <p:cNvPr id="3" name="Image 0" descr="UK names ecosystem collapse a national security risk"/>
          <p:cNvPicPr>
            <a:picLocks noChangeAspect="1"/>
          </p:cNvPicPr>
          <p:nvPr/>
        </p:nvPicPr>
        <p:blipFill>
          <a:blip r:embed="rId4"/>
          <a:stretch>
            <a:fillRect/>
          </a:stretch>
        </p:blipFill>
        <p:spPr>
          <a:xfrm>
            <a:off x="989381" y="5040173"/>
            <a:ext cx="307238" cy="307238"/>
          </a:xfrm>
          <a:prstGeom prst="rect">
            <a:avLst/>
          </a:prstGeom>
        </p:spPr>
      </p:pic>
      <p:sp>
        <p:nvSpPr>
          <p:cNvPr id="7" name="Headline"/>
          <p:cNvSpPr txBox="1"/>
          <p:nvPr/>
        </p:nvSpPr>
        <p:spPr>
          <a:xfrm>
            <a:off x="1554480" y="4873752"/>
            <a:ext cx="9765792" cy="777240"/>
          </a:xfrm>
          <a:prstGeom prst="rect">
            <a:avLst/>
          </a:prstGeom>
          <a:noFill/>
          <a:ln/>
        </p:spPr>
        <p:txBody>
          <a:bodyPr wrap="square" lIns="0" tIns="0" rIns="0" bIns="0" rtlCol="0" anchor="t"/>
          <a:lstStyle/>
          <a:p>
            <a:pPr marL="0" indent="0">
              <a:buNone/>
            </a:pPr>
            <a:r>
              <a:rPr lang="en-US" sz="2800" b="1" dirty="0">
                <a:solidFill>
                  <a:schemeClr val="tx2"/>
                </a:solidFill>
                <a:latin typeface="Cambria" pitchFamily="34" charset="0"/>
                <a:ea typeface="Cambria" pitchFamily="34" charset="-122"/>
                <a:cs typeface="Cambria" pitchFamily="34" charset="-120"/>
              </a:rPr>
              <a:t>UK names ecosystem collapse a national security risk</a:t>
            </a:r>
            <a:endParaRPr lang="en-US" sz="2800" dirty="0"/>
          </a:p>
        </p:txBody>
      </p:sp>
      <p:sp>
        <p:nvSpPr>
          <p:cNvPr id="8" name="Sources"/>
          <p:cNvSpPr txBox="1"/>
          <p:nvPr/>
        </p:nvSpPr>
        <p:spPr>
          <a:xfrm>
            <a:off x="868680" y="5833872"/>
            <a:ext cx="9875520" cy="228600"/>
          </a:xfrm>
          <a:prstGeom prst="rect">
            <a:avLst/>
          </a:prstGeom>
          <a:noFill/>
          <a:ln/>
        </p:spPr>
        <p:txBody>
          <a:bodyPr wrap="square" lIns="0" tIns="0" rIns="0" bIns="0" rtlCol="0" anchor="ctr"/>
          <a:lstStyle/>
          <a:p>
            <a:pPr marL="0" indent="0">
              <a:buNone/>
            </a:pPr>
            <a:r>
              <a:rPr lang="en-US" sz="1000" dirty="0">
                <a:solidFill>
                  <a:srgbClr val="6B6680"/>
                </a:solidFill>
              </a:rPr>
              <a:t>Sources: GOV.UK (Defra), 20 January 2026</a:t>
            </a:r>
            <a:endParaRPr lang="en-US" sz="1000" dirty="0"/>
          </a:p>
        </p:txBody>
      </p:sp>
      <p:sp>
        <p:nvSpPr>
          <p:cNvPr id="9"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0"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February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7" name="Table 0"/>
          <p:cNvGraphicFramePr>
            <a:graphicFrameLocks noGrp="1"/>
          </p:cNvGraphicFramePr>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UK sustainability reporting standards published (voluntary)"/>
          <p:cNvPicPr>
            <a:picLocks noChangeAspect="1"/>
          </p:cNvPicPr>
          <p:nvPr/>
        </p:nvPicPr>
        <p:blipFill>
          <a:blip r:embed="rId3"/>
          <a:stretch>
            <a:fillRect/>
          </a:stretch>
        </p:blipFill>
        <p:spPr>
          <a:xfrm>
            <a:off x="965241" y="5016033"/>
            <a:ext cx="245791" cy="245791"/>
          </a:xfrm>
          <a:prstGeom prst="rect">
            <a:avLst/>
          </a:prstGeom>
        </p:spPr>
      </p:pic>
      <p:sp>
        <p:nvSpPr>
          <p:cNvPr id="3" name="Headline"/>
          <p:cNvSpPr txBox="1"/>
          <p:nvPr/>
        </p:nvSpPr>
        <p:spPr>
          <a:xfrm>
            <a:off x="1444752" y="4873752"/>
            <a:ext cx="3622548"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UK sustainability reporting standards published</a:t>
            </a:r>
            <a:endParaRPr lang="en-US" sz="2200" dirty="0"/>
          </a:p>
        </p:txBody>
      </p:sp>
      <p:sp>
        <p:nvSpPr>
          <p:cNvPr id="9" name="Icon circle"/>
          <p:cNvSpPr/>
          <p:nvPr/>
        </p:nvSpPr>
        <p:spPr>
          <a:xfrm>
            <a:off x="5650992"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US-Israeli strikes on Iran, 28 February"/>
          <p:cNvPicPr>
            <a:picLocks noChangeAspect="1"/>
          </p:cNvPicPr>
          <p:nvPr/>
        </p:nvPicPr>
        <p:blipFill>
          <a:blip r:embed="rId4"/>
          <a:stretch>
            <a:fillRect/>
          </a:stretch>
        </p:blipFill>
        <p:spPr>
          <a:xfrm>
            <a:off x="5751576" y="5016032"/>
            <a:ext cx="245791" cy="245791"/>
          </a:xfrm>
          <a:prstGeom prst="rect">
            <a:avLst/>
          </a:prstGeom>
        </p:spPr>
      </p:pic>
      <p:sp>
        <p:nvSpPr>
          <p:cNvPr id="11" name="Headline"/>
          <p:cNvSpPr txBox="1"/>
          <p:nvPr/>
        </p:nvSpPr>
        <p:spPr>
          <a:xfrm>
            <a:off x="6227064" y="4873752"/>
            <a:ext cx="5120640"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US-Israeli strikes on Iran, 28 February</a:t>
            </a:r>
            <a:endParaRPr lang="en-US" sz="2200" dirty="0"/>
          </a:p>
        </p:txBody>
      </p:sp>
      <p:sp>
        <p:nvSpPr>
          <p:cNvPr id="12" name="Sources"/>
          <p:cNvSpPr txBox="1"/>
          <p:nvPr/>
        </p:nvSpPr>
        <p:spPr>
          <a:xfrm>
            <a:off x="868680" y="5829300"/>
            <a:ext cx="9875520" cy="274320"/>
          </a:xfrm>
          <a:prstGeom prst="rect">
            <a:avLst/>
          </a:prstGeom>
          <a:noFill/>
          <a:ln/>
        </p:spPr>
        <p:txBody>
          <a:bodyPr wrap="square" lIns="0" tIns="0" rIns="0" bIns="0" rtlCol="0" anchor="ctr"/>
          <a:lstStyle/>
          <a:p>
            <a:r>
              <a:rPr lang="en-US" sz="1000" u="none" dirty="0">
                <a:solidFill>
                  <a:srgbClr val="6B6680"/>
                </a:solidFill>
              </a:rPr>
              <a:t>Sources: Grant Thornton (LinkedIn); Wikideas1 (Wikimedia Commons)</a:t>
            </a:r>
            <a:endParaRPr lang="en-US" sz="1000" dirty="0"/>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18" name="Picture 17">
            <a:extLst>
              <a:ext uri="{FF2B5EF4-FFF2-40B4-BE49-F238E27FC236}">
                <a16:creationId xmlns:a16="http://schemas.microsoft.com/office/drawing/2014/main" id="{ABD2A206-D2F5-65B6-6F8F-50E75672A935}"/>
              </a:ext>
            </a:extLst>
          </p:cNvPr>
          <p:cNvPicPr>
            <a:picLocks noChangeAspect="1"/>
          </p:cNvPicPr>
          <p:nvPr/>
        </p:nvPicPr>
        <p:blipFill>
          <a:blip r:embed="rId5"/>
          <a:stretch>
            <a:fillRect/>
          </a:stretch>
        </p:blipFill>
        <p:spPr>
          <a:xfrm>
            <a:off x="5651500" y="1883035"/>
            <a:ext cx="4864100" cy="2960973"/>
          </a:xfrm>
          <a:prstGeom prst="rect">
            <a:avLst/>
          </a:prstGeom>
        </p:spPr>
      </p:pic>
      <p:pic>
        <p:nvPicPr>
          <p:cNvPr id="24" name="Picture 23">
            <a:extLst>
              <a:ext uri="{FF2B5EF4-FFF2-40B4-BE49-F238E27FC236}">
                <a16:creationId xmlns:a16="http://schemas.microsoft.com/office/drawing/2014/main" id="{E8CE26FA-F223-6FB2-BA9F-E825E75C084F}"/>
              </a:ext>
            </a:extLst>
          </p:cNvPr>
          <p:cNvPicPr>
            <a:picLocks noChangeAspect="1"/>
          </p:cNvPicPr>
          <p:nvPr/>
        </p:nvPicPr>
        <p:blipFill>
          <a:blip r:embed="rId6"/>
          <a:stretch>
            <a:fillRect/>
          </a:stretch>
        </p:blipFill>
        <p:spPr>
          <a:xfrm>
            <a:off x="885336" y="1883036"/>
            <a:ext cx="4413654" cy="2942436"/>
          </a:xfrm>
          <a:prstGeom prst="rect">
            <a:avLst/>
          </a:prstGeom>
        </p:spPr>
      </p:pic>
    </p:spTree>
    <p:extLst>
      <p:ext uri="{BB962C8B-B14F-4D97-AF65-F5344CB8AC3E}">
        <p14:creationId xmlns:p14="http://schemas.microsoft.com/office/powerpoint/2010/main" val="39257081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March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8" name="Table 0"/>
          <p:cNvGraphicFramePr>
            <a:graphicFrameLocks noGrp="1"/>
          </p:cNvGraphicFramePr>
          <p:nvPr/>
        </p:nvGraphicFramePr>
        <p:xfrm>
          <a:off x="8732520" y="804672"/>
          <a:ext cx="2560320" cy="1152144"/>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164592">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pic>
        <p:nvPicPr>
          <p:cNvPr id="16" name="Picture Placeholder 15">
            <a:extLst>
              <a:ext uri="{FF2B5EF4-FFF2-40B4-BE49-F238E27FC236}">
                <a16:creationId xmlns:a16="http://schemas.microsoft.com/office/drawing/2014/main" id="{1D1F3603-BF1C-BE2F-376E-81BA0F6D4A40}"/>
              </a:ext>
            </a:extLst>
          </p:cNvPr>
          <p:cNvPicPr>
            <a:picLocks noGrp="1" noChangeAspect="1"/>
          </p:cNvPicPr>
          <p:nvPr>
            <p:ph type="pic" idx="4294967295"/>
          </p:nvPr>
        </p:nvPicPr>
        <p:blipFill>
          <a:blip r:embed="rId3"/>
          <a:stretch>
            <a:fillRect/>
          </a:stretch>
        </p:blipFill>
        <p:spPr>
          <a:xfrm>
            <a:off x="868680" y="2057400"/>
            <a:ext cx="4681220" cy="2697480"/>
          </a:xfrm>
          <a:prstGeom prst="rect">
            <a:avLst/>
          </a:prstGeom>
          <a:noFill/>
          <a:ln/>
        </p:spPr>
      </p:pic>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Strait of Hormuz closes; Brent passes $100"/>
          <p:cNvPicPr>
            <a:picLocks noChangeAspect="1"/>
          </p:cNvPicPr>
          <p:nvPr/>
        </p:nvPicPr>
        <p:blipFill>
          <a:blip r:embed="rId4"/>
          <a:stretch>
            <a:fillRect/>
          </a:stretch>
        </p:blipFill>
        <p:spPr>
          <a:xfrm>
            <a:off x="965241" y="5016033"/>
            <a:ext cx="245791" cy="245791"/>
          </a:xfrm>
          <a:prstGeom prst="rect">
            <a:avLst/>
          </a:prstGeom>
        </p:spPr>
      </p:pic>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Strait of Hormuz closes; Brent passes $100</a:t>
            </a:r>
            <a:endParaRPr lang="en-US" sz="2200" dirty="0"/>
          </a:p>
        </p:txBody>
      </p:sp>
      <p:sp>
        <p:nvSpPr>
          <p:cNvPr id="9" name="Icon circle"/>
          <p:cNvSpPr/>
          <p:nvPr/>
        </p:nvSpPr>
        <p:spPr>
          <a:xfrm>
            <a:off x="6231636"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Private credit funds gate redemptions"/>
          <p:cNvPicPr>
            <a:picLocks noChangeAspect="1"/>
          </p:cNvPicPr>
          <p:nvPr/>
        </p:nvPicPr>
        <p:blipFill>
          <a:blip r:embed="rId5"/>
          <a:stretch>
            <a:fillRect/>
          </a:stretch>
        </p:blipFill>
        <p:spPr>
          <a:xfrm>
            <a:off x="6328197" y="5016033"/>
            <a:ext cx="245791" cy="245791"/>
          </a:xfrm>
          <a:prstGeom prst="rect">
            <a:avLst/>
          </a:prstGeom>
        </p:spPr>
      </p:pic>
      <p:sp>
        <p:nvSpPr>
          <p:cNvPr id="11" name="Headline"/>
          <p:cNvSpPr txBox="1"/>
          <p:nvPr/>
        </p:nvSpPr>
        <p:spPr>
          <a:xfrm>
            <a:off x="6807708"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Private credit funds gate redemptions</a:t>
            </a:r>
            <a:endParaRPr lang="en-US" sz="2200" dirty="0"/>
          </a:p>
        </p:txBody>
      </p:sp>
      <p:sp>
        <p:nvSpPr>
          <p:cNvPr id="12" name="Sources"/>
          <p:cNvSpPr txBox="1"/>
          <p:nvPr/>
        </p:nvSpPr>
        <p:spPr>
          <a:xfrm>
            <a:off x="868680" y="5833872"/>
            <a:ext cx="9875520" cy="228600"/>
          </a:xfrm>
          <a:prstGeom prst="rect">
            <a:avLst/>
          </a:prstGeom>
          <a:noFill/>
          <a:ln/>
        </p:spPr>
        <p:txBody>
          <a:bodyPr wrap="square" lIns="0" tIns="0" rIns="0" bIns="0" rtlCol="0" anchor="ctr"/>
          <a:lstStyle/>
          <a:p>
            <a:r>
              <a:rPr lang="en-US" sz="1000" u="none" dirty="0">
                <a:solidFill>
                  <a:srgbClr val="6B6680"/>
                </a:solidFill>
              </a:rPr>
              <a:t>Sources: US Department of Defense (photo ID 260505-D-LS763-1005); Fitch Ratings; Federal Reserve. Illustration: Faith in RI</a:t>
            </a:r>
            <a:endParaRPr lang="en-US" sz="1000" dirty="0">
              <a:solidFill>
                <a:srgbClr val="6B6680"/>
              </a:solidFill>
            </a:endParaRPr>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19" name="Picture 18">
            <a:extLst>
              <a:ext uri="{FF2B5EF4-FFF2-40B4-BE49-F238E27FC236}">
                <a16:creationId xmlns:a16="http://schemas.microsoft.com/office/drawing/2014/main" id="{4392FDD7-EBC8-4766-4AD8-D169F17B436A}"/>
              </a:ext>
            </a:extLst>
          </p:cNvPr>
          <p:cNvPicPr>
            <a:picLocks noChangeAspect="1"/>
          </p:cNvPicPr>
          <p:nvPr/>
        </p:nvPicPr>
        <p:blipFill>
          <a:blip r:embed="rId6"/>
          <a:stretch>
            <a:fillRect/>
          </a:stretch>
        </p:blipFill>
        <p:spPr>
          <a:xfrm>
            <a:off x="6206997" y="2066544"/>
            <a:ext cx="5051045" cy="2679192"/>
          </a:xfrm>
          <a:prstGeom prst="rect">
            <a:avLst/>
          </a:prstGeom>
        </p:spPr>
      </p:pic>
    </p:spTree>
    <p:extLst>
      <p:ext uri="{BB962C8B-B14F-4D97-AF65-F5344CB8AC3E}">
        <p14:creationId xmlns:p14="http://schemas.microsoft.com/office/powerpoint/2010/main" val="1881354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27F9298-A50B-5D55-1B60-F8F05BB4728D}"/>
              </a:ext>
            </a:extLst>
          </p:cNvPr>
          <p:cNvPicPr>
            <a:picLocks noChangeAspect="1"/>
          </p:cNvPicPr>
          <p:nvPr/>
        </p:nvPicPr>
        <p:blipFill>
          <a:blip r:embed="rId3"/>
          <a:stretch>
            <a:fillRect/>
          </a:stretch>
        </p:blipFill>
        <p:spPr>
          <a:xfrm>
            <a:off x="4280489" y="1675409"/>
            <a:ext cx="5600111" cy="3150062"/>
          </a:xfrm>
          <a:prstGeom prst="rect">
            <a:avLst/>
          </a:prstGeom>
        </p:spPr>
      </p:pic>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April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9" name="Table 0"/>
          <p:cNvGraphicFramePr>
            <a:graphicFrameLocks noGrp="1"/>
          </p:cNvGraphicFramePr>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FAO warns of a food 'catastrophe'"/>
          <p:cNvPicPr>
            <a:picLocks noChangeAspect="1"/>
          </p:cNvPicPr>
          <p:nvPr/>
        </p:nvPicPr>
        <p:blipFill>
          <a:blip r:embed="rId4"/>
          <a:stretch>
            <a:fillRect/>
          </a:stretch>
        </p:blipFill>
        <p:spPr>
          <a:xfrm>
            <a:off x="965241" y="5016033"/>
            <a:ext cx="245791" cy="245791"/>
          </a:xfrm>
          <a:prstGeom prst="rect">
            <a:avLst/>
          </a:prstGeom>
        </p:spPr>
      </p:pic>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FAO warns of a </a:t>
            </a:r>
          </a:p>
          <a:p>
            <a:pPr marL="0" indent="0">
              <a:buNone/>
            </a:pPr>
            <a:r>
              <a:rPr lang="en-US" sz="2200" b="1" dirty="0">
                <a:solidFill>
                  <a:schemeClr val="tx2"/>
                </a:solidFill>
                <a:latin typeface="Cambria" pitchFamily="34" charset="0"/>
                <a:ea typeface="Cambria" pitchFamily="34" charset="-122"/>
                <a:cs typeface="Cambria" pitchFamily="34" charset="-120"/>
              </a:rPr>
              <a:t>food 'catastrophe'</a:t>
            </a:r>
            <a:endParaRPr lang="en-US" sz="2200" dirty="0"/>
          </a:p>
        </p:txBody>
      </p:sp>
      <p:sp>
        <p:nvSpPr>
          <p:cNvPr id="3" name="Icon circle"/>
          <p:cNvSpPr/>
          <p:nvPr/>
        </p:nvSpPr>
        <p:spPr>
          <a:xfrm>
            <a:off x="4183928" y="4940868"/>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US private credit defaults reach 6%"/>
          <p:cNvPicPr>
            <a:picLocks noChangeAspect="1"/>
          </p:cNvPicPr>
          <p:nvPr/>
        </p:nvPicPr>
        <p:blipFill>
          <a:blip r:embed="rId5"/>
          <a:stretch>
            <a:fillRect/>
          </a:stretch>
        </p:blipFill>
        <p:spPr>
          <a:xfrm>
            <a:off x="4280489" y="5037429"/>
            <a:ext cx="245791" cy="245791"/>
          </a:xfrm>
          <a:prstGeom prst="rect">
            <a:avLst/>
          </a:prstGeom>
        </p:spPr>
      </p:pic>
      <p:sp>
        <p:nvSpPr>
          <p:cNvPr id="11" name="Headline"/>
          <p:cNvSpPr txBox="1"/>
          <p:nvPr/>
        </p:nvSpPr>
        <p:spPr>
          <a:xfrm>
            <a:off x="4782312" y="4991160"/>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US private credit defaults reach 6%</a:t>
            </a:r>
            <a:endParaRPr lang="en-US" sz="2200" dirty="0"/>
          </a:p>
        </p:txBody>
      </p:sp>
      <p:sp>
        <p:nvSpPr>
          <p:cNvPr id="12" name="Sources"/>
          <p:cNvSpPr txBox="1"/>
          <p:nvPr/>
        </p:nvSpPr>
        <p:spPr>
          <a:xfrm>
            <a:off x="868680" y="5814161"/>
            <a:ext cx="9875520" cy="228600"/>
          </a:xfrm>
          <a:prstGeom prst="rect">
            <a:avLst/>
          </a:prstGeom>
          <a:noFill/>
          <a:ln/>
        </p:spPr>
        <p:txBody>
          <a:bodyPr wrap="square" lIns="0" tIns="0" rIns="0" bIns="0" rtlCol="0" anchor="ctr"/>
          <a:lstStyle/>
          <a:p>
            <a:r>
              <a:rPr lang="en-US" sz="1000" u="none" dirty="0">
                <a:solidFill>
                  <a:srgbClr val="6B6680"/>
                </a:solidFill>
              </a:rPr>
              <a:t>Sources: Al Jazeera (FAO); Fitch Ratings monthly releases, as reported. Chart: Faith in RI (axis does not start at zero). Photo: USDA NRCS (public domain)</a:t>
            </a:r>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19" name="Wheat harvest (USDA)" descr="wheat_fill.jpg"/>
          <p:cNvPicPr>
            <a:picLocks noChangeAspect="1"/>
          </p:cNvPicPr>
          <p:nvPr/>
        </p:nvPicPr>
        <p:blipFill>
          <a:blip r:embed="rId6"/>
          <a:stretch>
            <a:fillRect/>
          </a:stretch>
        </p:blipFill>
        <p:spPr>
          <a:xfrm>
            <a:off x="896112" y="1792224"/>
            <a:ext cx="3154680" cy="2944368"/>
          </a:xfrm>
          <a:prstGeom prst="rect">
            <a:avLst/>
          </a:prstGeom>
        </p:spPr>
      </p:pic>
    </p:spTree>
    <p:extLst>
      <p:ext uri="{BB962C8B-B14F-4D97-AF65-F5344CB8AC3E}">
        <p14:creationId xmlns:p14="http://schemas.microsoft.com/office/powerpoint/2010/main" val="32341329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May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10" name="Table 0"/>
          <p:cNvGraphicFramePr>
            <a:graphicFrameLocks noGrp="1"/>
          </p:cNvGraphicFramePr>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Japan's 30-year bond yield sets a record"/>
          <p:cNvPicPr>
            <a:picLocks noChangeAspect="1"/>
          </p:cNvPicPr>
          <p:nvPr/>
        </p:nvPicPr>
        <p:blipFill>
          <a:blip r:embed="rId3"/>
          <a:stretch>
            <a:fillRect/>
          </a:stretch>
        </p:blipFill>
        <p:spPr>
          <a:xfrm>
            <a:off x="965241" y="5016033"/>
            <a:ext cx="245791" cy="245791"/>
          </a:xfrm>
          <a:prstGeom prst="rect">
            <a:avLst/>
          </a:prstGeom>
        </p:spPr>
      </p:pic>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Japan's 30-year bond yield sets a record</a:t>
            </a:r>
            <a:endParaRPr lang="en-US" sz="2200" dirty="0"/>
          </a:p>
        </p:txBody>
      </p:sp>
      <p:sp>
        <p:nvSpPr>
          <p:cNvPr id="9" name="Icon circle"/>
          <p:cNvSpPr/>
          <p:nvPr/>
        </p:nvSpPr>
        <p:spPr>
          <a:xfrm>
            <a:off x="6231636"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3" name="Image 1" descr="FSB warns on private credit"/>
          <p:cNvPicPr>
            <a:picLocks noChangeAspect="1"/>
          </p:cNvPicPr>
          <p:nvPr/>
        </p:nvPicPr>
        <p:blipFill>
          <a:blip r:embed="rId4"/>
          <a:stretch>
            <a:fillRect/>
          </a:stretch>
        </p:blipFill>
        <p:spPr>
          <a:xfrm>
            <a:off x="6328197" y="5016033"/>
            <a:ext cx="245791" cy="245791"/>
          </a:xfrm>
          <a:prstGeom prst="rect">
            <a:avLst/>
          </a:prstGeom>
        </p:spPr>
      </p:pic>
      <p:sp>
        <p:nvSpPr>
          <p:cNvPr id="11" name="Headline"/>
          <p:cNvSpPr txBox="1"/>
          <p:nvPr/>
        </p:nvSpPr>
        <p:spPr>
          <a:xfrm>
            <a:off x="6807708"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FSB warns on private credit</a:t>
            </a:r>
            <a:endParaRPr lang="en-US" sz="2200" dirty="0"/>
          </a:p>
        </p:txBody>
      </p:sp>
      <p:sp>
        <p:nvSpPr>
          <p:cNvPr id="12" name="Sources"/>
          <p:cNvSpPr txBox="1"/>
          <p:nvPr/>
        </p:nvSpPr>
        <p:spPr>
          <a:xfrm>
            <a:off x="868680" y="5833872"/>
            <a:ext cx="9875520" cy="228600"/>
          </a:xfrm>
          <a:prstGeom prst="rect">
            <a:avLst/>
          </a:prstGeom>
          <a:noFill/>
          <a:ln/>
        </p:spPr>
        <p:txBody>
          <a:bodyPr wrap="square" lIns="0" tIns="0" rIns="0" bIns="0" rtlCol="0" anchor="ctr"/>
          <a:lstStyle/>
          <a:p>
            <a:r>
              <a:rPr lang="en-US" sz="1000" dirty="0">
                <a:solidFill>
                  <a:srgbClr val="6B6680"/>
                </a:solidFill>
              </a:rPr>
              <a:t>Sources: </a:t>
            </a:r>
            <a:r>
              <a:rPr lang="en-GB" sz="1000" dirty="0">
                <a:solidFill>
                  <a:srgbClr val="6B6680"/>
                </a:solidFill>
              </a:rPr>
              <a:t>Ministry of Finance Japan, JGB interest rates (month-end, September 1999 to 5 October 2026). Chart: Faith in RI; </a:t>
            </a:r>
            <a:r>
              <a:rPr lang="en-US" sz="1000" dirty="0">
                <a:solidFill>
                  <a:srgbClr val="6B6680"/>
                </a:solidFill>
              </a:rPr>
              <a:t>Financial Stability Board</a:t>
            </a:r>
            <a:endParaRPr lang="en-US" sz="1000" dirty="0"/>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18" name="Picture 17">
            <a:extLst>
              <a:ext uri="{FF2B5EF4-FFF2-40B4-BE49-F238E27FC236}">
                <a16:creationId xmlns:a16="http://schemas.microsoft.com/office/drawing/2014/main" id="{10B939D6-53BD-3164-78AC-E6D6B8AB16D2}"/>
              </a:ext>
            </a:extLst>
          </p:cNvPr>
          <p:cNvPicPr>
            <a:picLocks noChangeAspect="1"/>
          </p:cNvPicPr>
          <p:nvPr/>
        </p:nvPicPr>
        <p:blipFill>
          <a:blip r:embed="rId5"/>
          <a:stretch>
            <a:fillRect/>
          </a:stretch>
        </p:blipFill>
        <p:spPr>
          <a:xfrm>
            <a:off x="6231636" y="1302562"/>
            <a:ext cx="2500884" cy="3475728"/>
          </a:xfrm>
          <a:prstGeom prst="rect">
            <a:avLst/>
          </a:prstGeom>
        </p:spPr>
      </p:pic>
      <p:pic>
        <p:nvPicPr>
          <p:cNvPr id="20" name="Picture 19">
            <a:extLst>
              <a:ext uri="{FF2B5EF4-FFF2-40B4-BE49-F238E27FC236}">
                <a16:creationId xmlns:a16="http://schemas.microsoft.com/office/drawing/2014/main" id="{23A568AE-4B01-D19A-E468-F4F62A727B68}"/>
              </a:ext>
            </a:extLst>
          </p:cNvPr>
          <p:cNvPicPr>
            <a:picLocks noChangeAspect="1"/>
          </p:cNvPicPr>
          <p:nvPr/>
        </p:nvPicPr>
        <p:blipFill>
          <a:blip r:embed="rId6"/>
          <a:stretch>
            <a:fillRect/>
          </a:stretch>
        </p:blipFill>
        <p:spPr>
          <a:xfrm>
            <a:off x="868680" y="1869186"/>
            <a:ext cx="5088636" cy="2862358"/>
          </a:xfrm>
          <a:prstGeom prst="rect">
            <a:avLst/>
          </a:prstGeom>
        </p:spPr>
      </p:pic>
    </p:spTree>
    <p:extLst>
      <p:ext uri="{BB962C8B-B14F-4D97-AF65-F5344CB8AC3E}">
        <p14:creationId xmlns:p14="http://schemas.microsoft.com/office/powerpoint/2010/main" val="40101022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June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pic>
        <p:nvPicPr>
          <p:cNvPr id="20" name="Picture Placeholder 19">
            <a:extLst>
              <a:ext uri="{FF2B5EF4-FFF2-40B4-BE49-F238E27FC236}">
                <a16:creationId xmlns:a16="http://schemas.microsoft.com/office/drawing/2014/main" id="{892B9812-50E7-7D4C-68B2-A90BF649FE4B}"/>
              </a:ext>
            </a:extLst>
          </p:cNvPr>
          <p:cNvPicPr>
            <a:picLocks noGrp="1" noChangeAspect="1"/>
          </p:cNvPicPr>
          <p:nvPr>
            <p:ph type="pic" idx="4294967295"/>
          </p:nvPr>
        </p:nvPicPr>
        <p:blipFill>
          <a:blip r:embed="rId3"/>
          <a:stretch>
            <a:fillRect/>
          </a:stretch>
        </p:blipFill>
        <p:spPr>
          <a:xfrm>
            <a:off x="972436" y="2056109"/>
            <a:ext cx="3300984" cy="2697480"/>
          </a:xfrm>
          <a:prstGeom prst="rect">
            <a:avLst/>
          </a:prstGeom>
          <a:noFill/>
          <a:ln/>
        </p:spPr>
      </p:pic>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SpaceX: largest IPO ever, Musk keeps 82% of votes"/>
          <p:cNvPicPr>
            <a:picLocks noChangeAspect="1"/>
          </p:cNvPicPr>
          <p:nvPr/>
        </p:nvPicPr>
        <p:blipFill>
          <a:blip r:embed="rId4"/>
          <a:stretch>
            <a:fillRect/>
          </a:stretch>
        </p:blipFill>
        <p:spPr>
          <a:xfrm>
            <a:off x="965241" y="5016033"/>
            <a:ext cx="245791" cy="245791"/>
          </a:xfrm>
          <a:prstGeom prst="rect">
            <a:avLst/>
          </a:prstGeom>
        </p:spPr>
      </p:pic>
      <p:sp>
        <p:nvSpPr>
          <p:cNvPr id="7" name="Headline"/>
          <p:cNvSpPr txBox="1"/>
          <p:nvPr/>
        </p:nvSpPr>
        <p:spPr>
          <a:xfrm>
            <a:off x="1444752" y="4873752"/>
            <a:ext cx="2724912" cy="77724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SpaceX: largest IPO ever, Musk keeps 82% of votes</a:t>
            </a:r>
            <a:endParaRPr lang="en-US" sz="1800" dirty="0"/>
          </a:p>
        </p:txBody>
      </p:sp>
      <p:pic>
        <p:nvPicPr>
          <p:cNvPr id="23" name="Picture Placeholder 22">
            <a:extLst>
              <a:ext uri="{FF2B5EF4-FFF2-40B4-BE49-F238E27FC236}">
                <a16:creationId xmlns:a16="http://schemas.microsoft.com/office/drawing/2014/main" id="{B89879F6-EF41-D653-A5C1-554D7FDF9BED}"/>
              </a:ext>
            </a:extLst>
          </p:cNvPr>
          <p:cNvPicPr>
            <a:picLocks noGrp="1" noChangeAspect="1"/>
          </p:cNvPicPr>
          <p:nvPr>
            <p:ph type="pic" idx="4294967295"/>
          </p:nvPr>
        </p:nvPicPr>
        <p:blipFill>
          <a:blip r:embed="rId5"/>
          <a:stretch>
            <a:fillRect/>
          </a:stretch>
        </p:blipFill>
        <p:spPr>
          <a:xfrm>
            <a:off x="8019288" y="2056110"/>
            <a:ext cx="3200276" cy="2697479"/>
          </a:xfrm>
          <a:prstGeom prst="rect">
            <a:avLst/>
          </a:prstGeom>
          <a:noFill/>
          <a:ln/>
        </p:spPr>
      </p:pic>
      <p:sp>
        <p:nvSpPr>
          <p:cNvPr id="9" name="Icon circle"/>
          <p:cNvSpPr/>
          <p:nvPr/>
        </p:nvSpPr>
        <p:spPr>
          <a:xfrm>
            <a:off x="4443984"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AI stocks sell off"/>
          <p:cNvPicPr>
            <a:picLocks noChangeAspect="1"/>
          </p:cNvPicPr>
          <p:nvPr/>
        </p:nvPicPr>
        <p:blipFill>
          <a:blip r:embed="rId6"/>
          <a:stretch>
            <a:fillRect/>
          </a:stretch>
        </p:blipFill>
        <p:spPr>
          <a:xfrm>
            <a:off x="4540545" y="5016033"/>
            <a:ext cx="245791" cy="245791"/>
          </a:xfrm>
          <a:prstGeom prst="rect">
            <a:avLst/>
          </a:prstGeom>
        </p:spPr>
      </p:pic>
      <p:sp>
        <p:nvSpPr>
          <p:cNvPr id="3" name="Headline"/>
          <p:cNvSpPr txBox="1"/>
          <p:nvPr/>
        </p:nvSpPr>
        <p:spPr>
          <a:xfrm>
            <a:off x="5020056" y="4873752"/>
            <a:ext cx="2724912" cy="77724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AI stocks sell off</a:t>
            </a:r>
            <a:endParaRPr lang="en-US" sz="1800" dirty="0"/>
          </a:p>
        </p:txBody>
      </p:sp>
      <p:sp>
        <p:nvSpPr>
          <p:cNvPr id="13" name="Icon circle"/>
          <p:cNvSpPr/>
          <p:nvPr/>
        </p:nvSpPr>
        <p:spPr>
          <a:xfrm>
            <a:off x="8019288"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4" name="Image 2" descr="SEC moves to scrap its climate disclosure rule"/>
          <p:cNvPicPr>
            <a:picLocks noChangeAspect="1"/>
          </p:cNvPicPr>
          <p:nvPr/>
        </p:nvPicPr>
        <p:blipFill>
          <a:blip r:embed="rId7"/>
          <a:stretch>
            <a:fillRect/>
          </a:stretch>
        </p:blipFill>
        <p:spPr>
          <a:xfrm>
            <a:off x="8115849" y="5016033"/>
            <a:ext cx="245791" cy="245791"/>
          </a:xfrm>
          <a:prstGeom prst="rect">
            <a:avLst/>
          </a:prstGeom>
        </p:spPr>
      </p:pic>
      <p:sp>
        <p:nvSpPr>
          <p:cNvPr id="15" name="Headline"/>
          <p:cNvSpPr txBox="1"/>
          <p:nvPr/>
        </p:nvSpPr>
        <p:spPr>
          <a:xfrm>
            <a:off x="8595360" y="4873752"/>
            <a:ext cx="2724912" cy="77724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SEC moves to scrap its climate disclosure rule</a:t>
            </a:r>
            <a:endParaRPr lang="en-US" sz="1800" dirty="0"/>
          </a:p>
        </p:txBody>
      </p:sp>
      <p:sp>
        <p:nvSpPr>
          <p:cNvPr id="16" name="Sources"/>
          <p:cNvSpPr txBox="1"/>
          <p:nvPr/>
        </p:nvSpPr>
        <p:spPr>
          <a:xfrm>
            <a:off x="868680" y="5833872"/>
            <a:ext cx="9875520" cy="228600"/>
          </a:xfrm>
          <a:prstGeom prst="rect">
            <a:avLst/>
          </a:prstGeom>
          <a:noFill/>
          <a:ln/>
        </p:spPr>
        <p:txBody>
          <a:bodyPr wrap="square" lIns="0" tIns="0" rIns="0" bIns="0" rtlCol="0" anchor="ctr"/>
          <a:lstStyle/>
          <a:p>
            <a:r>
              <a:rPr lang="en-US" sz="1000" u="none" dirty="0">
                <a:solidFill>
                  <a:srgbClr val="6B6680"/>
                </a:solidFill>
              </a:rPr>
              <a:t>Sources: AFP via Chronicle.lu; Jang; Creditflux; Cooley. Photo: Chenyu Guan (CC BY-NC 2.0)</a:t>
            </a:r>
            <a:endParaRPr lang="en-US" sz="1000" dirty="0">
              <a:solidFill>
                <a:srgbClr val="6B6680"/>
              </a:solidFill>
            </a:endParaRPr>
          </a:p>
        </p:txBody>
      </p:sp>
      <p:sp>
        <p:nvSpPr>
          <p:cNvPr id="17"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8"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25" name="Picture 24">
            <a:extLst>
              <a:ext uri="{FF2B5EF4-FFF2-40B4-BE49-F238E27FC236}">
                <a16:creationId xmlns:a16="http://schemas.microsoft.com/office/drawing/2014/main" id="{059041E0-1501-669B-AC3A-83B6EAFC7D07}"/>
              </a:ext>
            </a:extLst>
          </p:cNvPr>
          <p:cNvPicPr>
            <a:picLocks noChangeAspect="1"/>
          </p:cNvPicPr>
          <p:nvPr/>
        </p:nvPicPr>
        <p:blipFill>
          <a:blip r:embed="rId8"/>
          <a:stretch>
            <a:fillRect/>
          </a:stretch>
        </p:blipFill>
        <p:spPr>
          <a:xfrm>
            <a:off x="4541895" y="2075494"/>
            <a:ext cx="3266573" cy="267809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July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pic>
        <p:nvPicPr>
          <p:cNvPr id="4" name="Image 0" descr="Spain: hectares burned by early August, 2026 against the 2012-2025 average"/>
          <p:cNvPicPr>
            <a:picLocks noGrp="1" noChangeAspect="1"/>
          </p:cNvPicPr>
          <p:nvPr>
            <p:ph type="pic" idx="4294967295" hasCustomPrompt="1"/>
          </p:nvPr>
        </p:nvPicPr>
        <p:blipFill>
          <a:blip r:embed="rId3"/>
          <a:stretch>
            <a:fillRect/>
          </a:stretch>
        </p:blipFill>
        <p:spPr>
          <a:xfrm>
            <a:off x="868680" y="2057400"/>
            <a:ext cx="5088636" cy="2697480"/>
          </a:xfrm>
          <a:prstGeom prst="rect">
            <a:avLst/>
          </a:prstGeom>
        </p:spPr>
      </p:pic>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1" descr="France and Spain break fire records"/>
          <p:cNvPicPr>
            <a:picLocks noChangeAspect="1"/>
          </p:cNvPicPr>
          <p:nvPr/>
        </p:nvPicPr>
        <p:blipFill>
          <a:blip r:embed="rId4"/>
          <a:stretch>
            <a:fillRect/>
          </a:stretch>
        </p:blipFill>
        <p:spPr>
          <a:xfrm>
            <a:off x="965241" y="5016033"/>
            <a:ext cx="245791" cy="245791"/>
          </a:xfrm>
          <a:prstGeom prst="rect">
            <a:avLst/>
          </a:prstGeom>
        </p:spPr>
      </p:pic>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France and Spain break fire records</a:t>
            </a:r>
            <a:endParaRPr lang="en-US" sz="2200" dirty="0"/>
          </a:p>
        </p:txBody>
      </p:sp>
      <p:pic>
        <p:nvPicPr>
          <p:cNvPr id="16" name="Picture Placeholder 15">
            <a:extLst>
              <a:ext uri="{FF2B5EF4-FFF2-40B4-BE49-F238E27FC236}">
                <a16:creationId xmlns:a16="http://schemas.microsoft.com/office/drawing/2014/main" id="{11CAEA40-F21E-ED11-187E-E3DC8CB009EC}"/>
              </a:ext>
            </a:extLst>
          </p:cNvPr>
          <p:cNvPicPr>
            <a:picLocks noGrp="1" noChangeAspect="1"/>
          </p:cNvPicPr>
          <p:nvPr>
            <p:ph type="pic" idx="4294967295"/>
          </p:nvPr>
        </p:nvPicPr>
        <p:blipFill>
          <a:blip r:embed="rId5"/>
          <a:stretch>
            <a:fillRect/>
          </a:stretch>
        </p:blipFill>
        <p:spPr>
          <a:xfrm>
            <a:off x="6231636" y="2057400"/>
            <a:ext cx="5088636" cy="2697480"/>
          </a:xfrm>
          <a:prstGeom prst="rect">
            <a:avLst/>
          </a:prstGeom>
          <a:noFill/>
          <a:ln/>
        </p:spPr>
      </p:pic>
      <p:sp>
        <p:nvSpPr>
          <p:cNvPr id="9" name="Icon circle"/>
          <p:cNvSpPr/>
          <p:nvPr/>
        </p:nvSpPr>
        <p:spPr>
          <a:xfrm>
            <a:off x="6231636"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2" descr="UK heat and drought: hosepipe bans for millions"/>
          <p:cNvPicPr>
            <a:picLocks noChangeAspect="1"/>
          </p:cNvPicPr>
          <p:nvPr/>
        </p:nvPicPr>
        <p:blipFill>
          <a:blip r:embed="rId6"/>
          <a:stretch>
            <a:fillRect/>
          </a:stretch>
        </p:blipFill>
        <p:spPr>
          <a:xfrm>
            <a:off x="6328197" y="5016033"/>
            <a:ext cx="245791" cy="245791"/>
          </a:xfrm>
          <a:prstGeom prst="rect">
            <a:avLst/>
          </a:prstGeom>
        </p:spPr>
      </p:pic>
      <p:sp>
        <p:nvSpPr>
          <p:cNvPr id="11" name="Headline"/>
          <p:cNvSpPr txBox="1"/>
          <p:nvPr/>
        </p:nvSpPr>
        <p:spPr>
          <a:xfrm>
            <a:off x="6807708"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UK heat and drought: hosepipe bans for millions</a:t>
            </a:r>
            <a:endParaRPr lang="en-US" sz="2200" dirty="0"/>
          </a:p>
        </p:txBody>
      </p:sp>
      <p:sp>
        <p:nvSpPr>
          <p:cNvPr id="3" name="Sources"/>
          <p:cNvSpPr txBox="1"/>
          <p:nvPr/>
        </p:nvSpPr>
        <p:spPr>
          <a:xfrm>
            <a:off x="868680" y="5833872"/>
            <a:ext cx="9875520" cy="228600"/>
          </a:xfrm>
          <a:prstGeom prst="rect">
            <a:avLst/>
          </a:prstGeom>
          <a:noFill/>
          <a:ln/>
        </p:spPr>
        <p:txBody>
          <a:bodyPr wrap="square" lIns="0" tIns="0" rIns="0" bIns="0" rtlCol="0" anchor="ctr"/>
          <a:lstStyle/>
          <a:p>
            <a:pPr marL="0" indent="0">
              <a:buNone/>
            </a:pPr>
            <a:r>
              <a:rPr lang="en-US" sz="1000" dirty="0">
                <a:solidFill>
                  <a:srgbClr val="6B6680"/>
                </a:solidFill>
              </a:rPr>
              <a:t>Sources: Euronews / EFFIS; Met Office via PA. Chart: Faith in RI using EFFIS data via Euronews. Photo: K Adams on Unsplash</a:t>
            </a:r>
            <a:endParaRPr lang="en-US" sz="1000" dirty="0"/>
          </a:p>
        </p:txBody>
      </p:sp>
      <p:sp>
        <p:nvSpPr>
          <p:cNvPr id="1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AEBCBE0-A4B0-E73C-1947-4DC8D877F3AB}"/>
              </a:ext>
            </a:extLst>
          </p:cNvPr>
          <p:cNvPicPr>
            <a:picLocks noChangeAspect="1"/>
          </p:cNvPicPr>
          <p:nvPr/>
        </p:nvPicPr>
        <p:blipFill>
          <a:blip r:embed="rId3"/>
          <a:stretch>
            <a:fillRect/>
          </a:stretch>
        </p:blipFill>
        <p:spPr>
          <a:xfrm>
            <a:off x="810514" y="1938528"/>
            <a:ext cx="4617721" cy="3018074"/>
          </a:xfrm>
          <a:prstGeom prst="rect">
            <a:avLst/>
          </a:prstGeom>
        </p:spPr>
      </p:pic>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August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13" name="Table 0"/>
          <p:cNvGraphicFramePr>
            <a:graphicFrameLocks noGrp="1"/>
          </p:cNvGraphicFramePr>
          <p:nvPr/>
        </p:nvGraphicFramePr>
        <p:xfrm>
          <a:off x="8732520" y="804672"/>
          <a:ext cx="2560320" cy="1152144"/>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164592">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9" name="Icon circle"/>
          <p:cNvSpPr/>
          <p:nvPr/>
        </p:nvSpPr>
        <p:spPr>
          <a:xfrm>
            <a:off x="6231636"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1" descr="Hottest August on record"/>
          <p:cNvPicPr>
            <a:picLocks noChangeAspect="1"/>
          </p:cNvPicPr>
          <p:nvPr/>
        </p:nvPicPr>
        <p:blipFill>
          <a:blip r:embed="rId4"/>
          <a:stretch>
            <a:fillRect/>
          </a:stretch>
        </p:blipFill>
        <p:spPr>
          <a:xfrm>
            <a:off x="6328197" y="5016033"/>
            <a:ext cx="245791" cy="245791"/>
          </a:xfrm>
          <a:prstGeom prst="rect">
            <a:avLst/>
          </a:prstGeom>
        </p:spPr>
      </p:pic>
      <p:sp>
        <p:nvSpPr>
          <p:cNvPr id="11" name="Headline"/>
          <p:cNvSpPr txBox="1"/>
          <p:nvPr/>
        </p:nvSpPr>
        <p:spPr>
          <a:xfrm>
            <a:off x="6807708"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Hottest August on record</a:t>
            </a:r>
            <a:endParaRPr lang="en-US" sz="2200" dirty="0"/>
          </a:p>
        </p:txBody>
      </p:sp>
      <p:sp>
        <p:nvSpPr>
          <p:cNvPr id="12" name="Sources"/>
          <p:cNvSpPr txBox="1"/>
          <p:nvPr/>
        </p:nvSpPr>
        <p:spPr>
          <a:xfrm>
            <a:off x="868680" y="5833872"/>
            <a:ext cx="9875520" cy="228600"/>
          </a:xfrm>
          <a:prstGeom prst="rect">
            <a:avLst/>
          </a:prstGeom>
          <a:noFill/>
          <a:ln/>
        </p:spPr>
        <p:txBody>
          <a:bodyPr wrap="square" lIns="0" tIns="0" rIns="0" bIns="0" rtlCol="0" anchor="ctr"/>
          <a:lstStyle/>
          <a:p>
            <a:pPr marL="0" indent="0">
              <a:buNone/>
            </a:pPr>
            <a:r>
              <a:rPr lang="en-US" sz="1000" u="none" dirty="0">
                <a:solidFill>
                  <a:srgbClr val="6B6680"/>
                </a:solidFill>
              </a:rPr>
              <a:t>Sources: Himal Press (Nepal Police, NDRRMA); WMO; US Geological Survey; Copernicus Climate Change Service</a:t>
            </a:r>
            <a:endParaRPr lang="en-US" sz="1000" dirty="0"/>
          </a:p>
        </p:txBody>
      </p:sp>
      <p:sp>
        <p:nvSpPr>
          <p:cNvPr id="3"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4"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35" name="Picture 34">
            <a:extLst>
              <a:ext uri="{FF2B5EF4-FFF2-40B4-BE49-F238E27FC236}">
                <a16:creationId xmlns:a16="http://schemas.microsoft.com/office/drawing/2014/main" id="{BE43BD27-B398-FC3D-9E4C-E10213D294F6}"/>
              </a:ext>
            </a:extLst>
          </p:cNvPr>
          <p:cNvPicPr>
            <a:picLocks noChangeAspect="1"/>
          </p:cNvPicPr>
          <p:nvPr/>
        </p:nvPicPr>
        <p:blipFill>
          <a:blip r:embed="rId5"/>
          <a:stretch>
            <a:fillRect/>
          </a:stretch>
        </p:blipFill>
        <p:spPr>
          <a:xfrm>
            <a:off x="6231636" y="1953362"/>
            <a:ext cx="4028125" cy="2920390"/>
          </a:xfrm>
          <a:prstGeom prst="rect">
            <a:avLst/>
          </a:prstGeom>
        </p:spPr>
      </p:pic>
      <p:sp>
        <p:nvSpPr>
          <p:cNvPr id="36" name="Rectangle 35">
            <a:extLst>
              <a:ext uri="{FF2B5EF4-FFF2-40B4-BE49-F238E27FC236}">
                <a16:creationId xmlns:a16="http://schemas.microsoft.com/office/drawing/2014/main" id="{24CA00F6-34F2-8A5F-38B2-B761C13B8619}"/>
              </a:ext>
            </a:extLst>
          </p:cNvPr>
          <p:cNvSpPr/>
          <p:nvPr/>
        </p:nvSpPr>
        <p:spPr>
          <a:xfrm>
            <a:off x="965241" y="4699000"/>
            <a:ext cx="3568659" cy="3170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adline"/>
          <p:cNvSpPr txBox="1"/>
          <p:nvPr/>
        </p:nvSpPr>
        <p:spPr>
          <a:xfrm>
            <a:off x="1444752" y="4873752"/>
            <a:ext cx="4512564"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Glacier collapse in Nepal: ~669 dead, ~2,426 missing</a:t>
            </a:r>
            <a:endParaRPr lang="en-US" sz="2200" dirty="0"/>
          </a:p>
        </p:txBody>
      </p:sp>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0" descr="Glacier collapse in Nepal: 669 dead, 2,426 missing"/>
          <p:cNvPicPr>
            <a:picLocks noChangeAspect="1"/>
          </p:cNvPicPr>
          <p:nvPr/>
        </p:nvPicPr>
        <p:blipFill>
          <a:blip r:embed="rId6"/>
          <a:stretch>
            <a:fillRect/>
          </a:stretch>
        </p:blipFill>
        <p:spPr>
          <a:xfrm>
            <a:off x="962741" y="5004374"/>
            <a:ext cx="245791" cy="245791"/>
          </a:xfrm>
          <a:prstGeom prst="rect">
            <a:avLst/>
          </a:prstGeom>
        </p:spPr>
      </p:pic>
    </p:spTree>
    <p:extLst>
      <p:ext uri="{BB962C8B-B14F-4D97-AF65-F5344CB8AC3E}">
        <p14:creationId xmlns:p14="http://schemas.microsoft.com/office/powerpoint/2010/main" val="38335635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September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pic>
        <p:nvPicPr>
          <p:cNvPr id="4" name="Image 0" descr="Long-dated government bond yields at multi-decade highs, 2026"/>
          <p:cNvPicPr>
            <a:picLocks noGrp="1" noChangeAspect="1"/>
          </p:cNvPicPr>
          <p:nvPr>
            <p:ph type="pic" idx="4294967295" hasCustomPrompt="1"/>
          </p:nvPr>
        </p:nvPicPr>
        <p:blipFill>
          <a:blip r:embed="rId3"/>
          <a:stretch>
            <a:fillRect/>
          </a:stretch>
        </p:blipFill>
        <p:spPr>
          <a:xfrm>
            <a:off x="868680" y="2057400"/>
            <a:ext cx="3300984" cy="2697480"/>
          </a:xfrm>
          <a:prstGeom prst="rect">
            <a:avLst/>
          </a:prstGeom>
        </p:spPr>
      </p:pic>
      <p:sp>
        <p:nvSpPr>
          <p:cNvPr id="5" name="Icon circle"/>
          <p:cNvSpPr/>
          <p:nvPr/>
        </p:nvSpPr>
        <p:spPr>
          <a:xfrm>
            <a:off x="868680"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6" name="Image 1" descr="UK 30-year borrowing cost highest since 1998"/>
          <p:cNvPicPr>
            <a:picLocks noChangeAspect="1"/>
          </p:cNvPicPr>
          <p:nvPr/>
        </p:nvPicPr>
        <p:blipFill>
          <a:blip r:embed="rId4"/>
          <a:stretch>
            <a:fillRect/>
          </a:stretch>
        </p:blipFill>
        <p:spPr>
          <a:xfrm>
            <a:off x="965241" y="5016033"/>
            <a:ext cx="245791" cy="245791"/>
          </a:xfrm>
          <a:prstGeom prst="rect">
            <a:avLst/>
          </a:prstGeom>
        </p:spPr>
      </p:pic>
      <p:sp>
        <p:nvSpPr>
          <p:cNvPr id="7" name="Headline"/>
          <p:cNvSpPr txBox="1"/>
          <p:nvPr/>
        </p:nvSpPr>
        <p:spPr>
          <a:xfrm>
            <a:off x="1444752" y="4873752"/>
            <a:ext cx="2724912" cy="77724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UK 30-year borrowing cost highest since 1998</a:t>
            </a:r>
            <a:endParaRPr lang="en-US" sz="1800" dirty="0"/>
          </a:p>
        </p:txBody>
      </p:sp>
      <p:pic>
        <p:nvPicPr>
          <p:cNvPr id="8" name="Image 2" descr="Seven of nine planetary boundaries breached"/>
          <p:cNvPicPr>
            <a:picLocks noGrp="1" noChangeAspect="1"/>
          </p:cNvPicPr>
          <p:nvPr>
            <p:ph type="pic" idx="4294967295" hasCustomPrompt="1"/>
          </p:nvPr>
        </p:nvPicPr>
        <p:blipFill>
          <a:blip r:embed="rId5"/>
          <a:stretch>
            <a:fillRect/>
          </a:stretch>
        </p:blipFill>
        <p:spPr>
          <a:xfrm>
            <a:off x="4443984" y="2057400"/>
            <a:ext cx="3300984" cy="2697480"/>
          </a:xfrm>
          <a:prstGeom prst="rect">
            <a:avLst/>
          </a:prstGeom>
        </p:spPr>
      </p:pic>
      <p:sp>
        <p:nvSpPr>
          <p:cNvPr id="9" name="Icon circle"/>
          <p:cNvSpPr/>
          <p:nvPr/>
        </p:nvSpPr>
        <p:spPr>
          <a:xfrm>
            <a:off x="4443984"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10" name="Image 3" descr="Seven of nine planetary boundaries breached"/>
          <p:cNvPicPr>
            <a:picLocks noChangeAspect="1"/>
          </p:cNvPicPr>
          <p:nvPr/>
        </p:nvPicPr>
        <p:blipFill>
          <a:blip r:embed="rId6"/>
          <a:stretch>
            <a:fillRect/>
          </a:stretch>
        </p:blipFill>
        <p:spPr>
          <a:xfrm>
            <a:off x="4540545" y="5016033"/>
            <a:ext cx="245791" cy="245791"/>
          </a:xfrm>
          <a:prstGeom prst="rect">
            <a:avLst/>
          </a:prstGeom>
        </p:spPr>
      </p:pic>
      <p:sp>
        <p:nvSpPr>
          <p:cNvPr id="11" name="Headline"/>
          <p:cNvSpPr txBox="1"/>
          <p:nvPr/>
        </p:nvSpPr>
        <p:spPr>
          <a:xfrm>
            <a:off x="5020056" y="4873752"/>
            <a:ext cx="2724912" cy="77724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Seven of nine planetary boundaries breached</a:t>
            </a:r>
            <a:endParaRPr lang="en-US" sz="1800" dirty="0"/>
          </a:p>
        </p:txBody>
      </p:sp>
      <p:sp>
        <p:nvSpPr>
          <p:cNvPr id="13" name="Icon circle"/>
          <p:cNvSpPr/>
          <p:nvPr/>
        </p:nvSpPr>
        <p:spPr>
          <a:xfrm>
            <a:off x="8019288" y="4919472"/>
            <a:ext cx="438912" cy="438912"/>
          </a:xfrm>
          <a:prstGeom prst="ellipse">
            <a:avLst/>
          </a:prstGeom>
          <a:solidFill>
            <a:srgbClr val="1F164F"/>
          </a:solidFill>
          <a:ln w="12700">
            <a:solidFill>
              <a:srgbClr val="1F164F"/>
            </a:solidFill>
            <a:prstDash val="solid"/>
          </a:ln>
        </p:spPr>
        <p:txBody>
          <a:bodyPr/>
          <a:lstStyle/>
          <a:p>
            <a:endParaRPr lang="en-US"/>
          </a:p>
        </p:txBody>
      </p:sp>
      <p:pic>
        <p:nvPicPr>
          <p:cNvPr id="3" name="Image 4" descr="SEC moves to end shareholder proposals"/>
          <p:cNvPicPr>
            <a:picLocks noChangeAspect="1"/>
          </p:cNvPicPr>
          <p:nvPr/>
        </p:nvPicPr>
        <p:blipFill>
          <a:blip r:embed="rId7"/>
          <a:stretch>
            <a:fillRect/>
          </a:stretch>
        </p:blipFill>
        <p:spPr>
          <a:xfrm>
            <a:off x="8115849" y="5016033"/>
            <a:ext cx="245791" cy="245791"/>
          </a:xfrm>
          <a:prstGeom prst="rect">
            <a:avLst/>
          </a:prstGeom>
        </p:spPr>
      </p:pic>
      <p:sp>
        <p:nvSpPr>
          <p:cNvPr id="15" name="Headline"/>
          <p:cNvSpPr txBox="1"/>
          <p:nvPr/>
        </p:nvSpPr>
        <p:spPr>
          <a:xfrm>
            <a:off x="8595360" y="4873752"/>
            <a:ext cx="2724912" cy="77724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SEC moves to end shareholder proposals</a:t>
            </a:r>
            <a:endParaRPr lang="en-US" sz="1800" dirty="0"/>
          </a:p>
        </p:txBody>
      </p:sp>
      <p:sp>
        <p:nvSpPr>
          <p:cNvPr id="16" name="Sources"/>
          <p:cNvSpPr txBox="1"/>
          <p:nvPr/>
        </p:nvSpPr>
        <p:spPr>
          <a:xfrm>
            <a:off x="868680" y="5833872"/>
            <a:ext cx="9875520" cy="228600"/>
          </a:xfrm>
          <a:prstGeom prst="rect">
            <a:avLst/>
          </a:prstGeom>
          <a:noFill/>
          <a:ln/>
        </p:spPr>
        <p:txBody>
          <a:bodyPr wrap="square" lIns="0" tIns="0" rIns="0" bIns="0" rtlCol="0" anchor="ctr"/>
          <a:lstStyle/>
          <a:p>
            <a:pPr marL="0" indent="0">
              <a:buNone/>
            </a:pPr>
            <a:r>
              <a:rPr lang="en-US" sz="1000" dirty="0">
                <a:solidFill>
                  <a:srgbClr val="6B6680"/>
                </a:solidFill>
              </a:rPr>
              <a:t>Sources: Reuters; Ministry of Finance Japan; FRED; Bundesbank; PIK; Cooley; Dechert. Charts: Faith in RI. Photo: David (dbking), CC BY 2.0</a:t>
            </a:r>
            <a:endParaRPr lang="en-US" sz="1000" dirty="0"/>
          </a:p>
        </p:txBody>
      </p:sp>
      <p:sp>
        <p:nvSpPr>
          <p:cNvPr id="17"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8"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19" name="SEC headquarters" descr="sec_fill.jpg"/>
          <p:cNvPicPr>
            <a:picLocks noChangeAspect="1"/>
          </p:cNvPicPr>
          <p:nvPr/>
        </p:nvPicPr>
        <p:blipFill>
          <a:blip r:embed="rId8"/>
          <a:stretch>
            <a:fillRect/>
          </a:stretch>
        </p:blipFill>
        <p:spPr>
          <a:xfrm>
            <a:off x="8019288" y="2057400"/>
            <a:ext cx="3300984" cy="269748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2"/>
          <p:cNvSpPr>
            <a:spLocks noGrp="1"/>
          </p:cNvSpPr>
          <p:nvPr>
            <p:ph type="title" idx="118" hasCustomPrompt="1"/>
          </p:nvPr>
        </p:nvSpPr>
        <p:spPr>
          <a:xfrm>
            <a:off x="868680" y="868680"/>
            <a:ext cx="7315200" cy="914400"/>
          </a:xfrm>
          <a:prstGeom prst="rect">
            <a:avLst/>
          </a:prstGeom>
          <a:noFill/>
          <a:ln/>
        </p:spPr>
        <p:txBody>
          <a:bodyPr wrap="square" lIns="0" tIns="0" rIns="0" bIns="0" rtlCol="0" anchor="ctr"/>
          <a:lstStyle/>
          <a:p>
            <a:pPr marL="0" indent="0" algn="l">
              <a:buNone/>
            </a:pPr>
            <a:r>
              <a:rPr lang="en-US" sz="4800" b="1" dirty="0">
                <a:solidFill>
                  <a:schemeClr val="tx2"/>
                </a:solidFill>
                <a:latin typeface="Cambria" pitchFamily="34" charset="0"/>
                <a:ea typeface="Cambria" pitchFamily="34" charset="-122"/>
                <a:cs typeface="Cambria" pitchFamily="34" charset="-120"/>
              </a:rPr>
              <a:t>October </a:t>
            </a:r>
            <a:r>
              <a:rPr lang="en-US" sz="4800" b="1" dirty="0">
                <a:solidFill>
                  <a:srgbClr val="B5452B"/>
                </a:solidFill>
                <a:latin typeface="Cambria" pitchFamily="34" charset="0"/>
                <a:ea typeface="Cambria" pitchFamily="34" charset="-122"/>
                <a:cs typeface="Cambria" pitchFamily="34" charset="-120"/>
              </a:rPr>
              <a:t>2026</a:t>
            </a:r>
            <a:endParaRPr lang="en-US" sz="4800" dirty="0"/>
          </a:p>
        </p:txBody>
      </p:sp>
      <p:graphicFrame>
        <p:nvGraphicFramePr>
          <p:cNvPr id="15" name="Table 0"/>
          <p:cNvGraphicFramePr>
            <a:graphicFrameLocks noGrp="1"/>
          </p:cNvGraphicFramePr>
          <p:nvPr/>
        </p:nvGraphicFramePr>
        <p:xfrm>
          <a:off x="8732520" y="804672"/>
          <a:ext cx="2560320" cy="987552"/>
        </p:xfrm>
        <a:graphic>
          <a:graphicData uri="http://schemas.openxmlformats.org/drawingml/2006/table">
            <a:tbl>
              <a:tblPr/>
              <a:tblGrid>
                <a:gridCol w="365760">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65760">
                  <a:extLst>
                    <a:ext uri="{9D8B030D-6E8A-4147-A177-3AD203B41FA5}">
                      <a16:colId xmlns:a16="http://schemas.microsoft.com/office/drawing/2014/main" val="20002"/>
                    </a:ext>
                  </a:extLst>
                </a:gridCol>
                <a:gridCol w="365760">
                  <a:extLst>
                    <a:ext uri="{9D8B030D-6E8A-4147-A177-3AD203B41FA5}">
                      <a16:colId xmlns:a16="http://schemas.microsoft.com/office/drawing/2014/main" val="20003"/>
                    </a:ext>
                  </a:extLst>
                </a:gridCol>
                <a:gridCol w="365760">
                  <a:extLst>
                    <a:ext uri="{9D8B030D-6E8A-4147-A177-3AD203B41FA5}">
                      <a16:colId xmlns:a16="http://schemas.microsoft.com/office/drawing/2014/main" val="20004"/>
                    </a:ext>
                  </a:extLst>
                </a:gridCol>
                <a:gridCol w="365760">
                  <a:extLst>
                    <a:ext uri="{9D8B030D-6E8A-4147-A177-3AD203B41FA5}">
                      <a16:colId xmlns:a16="http://schemas.microsoft.com/office/drawing/2014/main" val="20005"/>
                    </a:ext>
                  </a:extLst>
                </a:gridCol>
                <a:gridCol w="365760">
                  <a:extLst>
                    <a:ext uri="{9D8B030D-6E8A-4147-A177-3AD203B41FA5}">
                      <a16:colId xmlns:a16="http://schemas.microsoft.com/office/drawing/2014/main" val="20006"/>
                    </a:ext>
                  </a:extLst>
                </a:gridCol>
              </a:tblGrid>
              <a:tr h="164592">
                <a:tc>
                  <a:txBody>
                    <a:bodyPr/>
                    <a:lstStyle/>
                    <a:p>
                      <a:pPr marL="0" indent="0" algn="ctr">
                        <a:buNone/>
                      </a:pPr>
                      <a:r>
                        <a:rPr lang="en-US" sz="900" b="1" dirty="0">
                          <a:solidFill>
                            <a:srgbClr val="1F164F"/>
                          </a:solidFill>
                        </a:rPr>
                        <a:t>M</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W</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T</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F</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b="1" dirty="0">
                          <a:solidFill>
                            <a:srgbClr val="1F164F"/>
                          </a:solidFill>
                        </a:rPr>
                        <a:t>S</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164592">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64592">
                <a:tc>
                  <a:txBody>
                    <a:bodyPr/>
                    <a:lstStyle/>
                    <a:p>
                      <a:pPr marL="0" indent="0" algn="ctr">
                        <a:buNone/>
                      </a:pPr>
                      <a:r>
                        <a:rPr lang="en-US" sz="900" dirty="0">
                          <a:solidFill>
                            <a:srgbClr val="6B6680"/>
                          </a:solidFill>
                        </a:rPr>
                        <a:t>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64592">
                <a:tc>
                  <a:txBody>
                    <a:bodyPr/>
                    <a:lstStyle/>
                    <a:p>
                      <a:pPr marL="0" indent="0" algn="ctr">
                        <a:buNone/>
                      </a:pPr>
                      <a:r>
                        <a:rPr lang="en-US" sz="900" dirty="0">
                          <a:solidFill>
                            <a:srgbClr val="6B6680"/>
                          </a:solidFill>
                        </a:rPr>
                        <a:t>12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18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164592">
                <a:tc>
                  <a:txBody>
                    <a:bodyPr/>
                    <a:lstStyle/>
                    <a:p>
                      <a:pPr marL="0" indent="0" algn="ctr">
                        <a:buNone/>
                      </a:pPr>
                      <a:r>
                        <a:rPr lang="en-US" sz="900" dirty="0">
                          <a:solidFill>
                            <a:srgbClr val="6B6680"/>
                          </a:solidFill>
                        </a:rPr>
                        <a:t>19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22</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23</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24</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25</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164592">
                <a:tc>
                  <a:txBody>
                    <a:bodyPr/>
                    <a:lstStyle/>
                    <a:p>
                      <a:pPr marL="0" indent="0" algn="ctr">
                        <a:buNone/>
                      </a:pPr>
                      <a:r>
                        <a:rPr lang="en-US" sz="900" dirty="0">
                          <a:solidFill>
                            <a:srgbClr val="6B6680"/>
                          </a:solidFill>
                        </a:rPr>
                        <a:t>26</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27</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28</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29</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30</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r>
                        <a:rPr lang="en-US" sz="900" dirty="0">
                          <a:solidFill>
                            <a:srgbClr val="6B6680"/>
                          </a:solidFill>
                        </a:rPr>
                        <a:t>31</a:t>
                      </a:r>
                      <a:endParaRPr lang="en-US" sz="900" dirty="0"/>
                    </a:p>
                  </a:txBody>
                  <a:tcPr marL="0" marR="0" marT="0" marB="0" anchor="ctr">
                    <a:lnL w="0" cap="flat" cmpd="sng" algn="ctr">
                      <a:noFill/>
                    </a:lnL>
                    <a:lnR w="0" cap="flat" cmpd="sng" algn="ctr">
                      <a:noFill/>
                    </a:lnR>
                    <a:lnT w="0" cap="flat" cmpd="sng" algn="ctr">
                      <a:noFill/>
                    </a:lnT>
                    <a:lnB w="0" cap="flat" cmpd="sng" algn="ctr">
                      <a:noFill/>
                    </a:lnB>
                  </a:tcPr>
                </a:tc>
                <a:tc>
                  <a:txBody>
                    <a:bodyPr/>
                    <a:lstStyle/>
                    <a:p>
                      <a:pPr marL="0" indent="0" algn="ctr">
                        <a:buNone/>
                      </a:pPr>
                      <a:endParaRPr lang="en-US" sz="900" dirty="0"/>
                    </a:p>
                  </a:txBody>
                  <a:tcPr marL="0" marR="0"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5" name="Icon circle"/>
          <p:cNvSpPr/>
          <p:nvPr/>
        </p:nvSpPr>
        <p:spPr>
          <a:xfrm>
            <a:off x="868680" y="4919472"/>
            <a:ext cx="548640" cy="548640"/>
          </a:xfrm>
          <a:prstGeom prst="ellipse">
            <a:avLst/>
          </a:prstGeom>
          <a:solidFill>
            <a:srgbClr val="1F164F"/>
          </a:solidFill>
          <a:ln w="12700">
            <a:solidFill>
              <a:srgbClr val="1F164F"/>
            </a:solidFill>
            <a:prstDash val="solid"/>
          </a:ln>
        </p:spPr>
        <p:txBody>
          <a:bodyPr/>
          <a:lstStyle/>
          <a:p>
            <a:endParaRPr lang="en-US"/>
          </a:p>
        </p:txBody>
      </p:sp>
      <p:pic>
        <p:nvPicPr>
          <p:cNvPr id="6" name="Image 0" descr="A super El Niño builds: 2027 set to be the hottest year yet"/>
          <p:cNvPicPr>
            <a:picLocks noChangeAspect="1"/>
          </p:cNvPicPr>
          <p:nvPr/>
        </p:nvPicPr>
        <p:blipFill>
          <a:blip r:embed="rId3"/>
          <a:stretch>
            <a:fillRect/>
          </a:stretch>
        </p:blipFill>
        <p:spPr>
          <a:xfrm>
            <a:off x="989381" y="5040173"/>
            <a:ext cx="307238" cy="307238"/>
          </a:xfrm>
          <a:prstGeom prst="rect">
            <a:avLst/>
          </a:prstGeom>
        </p:spPr>
      </p:pic>
      <p:sp>
        <p:nvSpPr>
          <p:cNvPr id="7" name="Headline"/>
          <p:cNvSpPr txBox="1"/>
          <p:nvPr/>
        </p:nvSpPr>
        <p:spPr>
          <a:xfrm>
            <a:off x="1554480" y="4873752"/>
            <a:ext cx="9765792" cy="777240"/>
          </a:xfrm>
          <a:prstGeom prst="rect">
            <a:avLst/>
          </a:prstGeom>
          <a:noFill/>
          <a:ln/>
        </p:spPr>
        <p:txBody>
          <a:bodyPr wrap="square" lIns="0" tIns="0" rIns="0" bIns="0" rtlCol="0" anchor="t"/>
          <a:lstStyle/>
          <a:p>
            <a:pPr marL="0" indent="0">
              <a:buNone/>
            </a:pPr>
            <a:r>
              <a:rPr lang="en-US" sz="2800" b="1" dirty="0">
                <a:solidFill>
                  <a:schemeClr val="tx2"/>
                </a:solidFill>
                <a:latin typeface="Cambria" pitchFamily="34" charset="0"/>
                <a:ea typeface="Cambria" pitchFamily="34" charset="-122"/>
                <a:cs typeface="Cambria" pitchFamily="34" charset="-120"/>
              </a:rPr>
              <a:t>A super El Niño builds: 2027 set to be the hottest year yet</a:t>
            </a:r>
            <a:endParaRPr lang="en-US" sz="2800" dirty="0"/>
          </a:p>
        </p:txBody>
      </p:sp>
      <p:sp>
        <p:nvSpPr>
          <p:cNvPr id="8" name="Sources"/>
          <p:cNvSpPr txBox="1"/>
          <p:nvPr/>
        </p:nvSpPr>
        <p:spPr>
          <a:xfrm>
            <a:off x="868680" y="5833872"/>
            <a:ext cx="9875520" cy="228600"/>
          </a:xfrm>
          <a:prstGeom prst="rect">
            <a:avLst/>
          </a:prstGeom>
          <a:noFill/>
          <a:ln/>
        </p:spPr>
        <p:txBody>
          <a:bodyPr wrap="square" lIns="0" tIns="0" rIns="0" bIns="0" rtlCol="0" anchor="ctr"/>
          <a:lstStyle/>
          <a:p>
            <a:pPr marL="0" indent="0">
              <a:buNone/>
            </a:pPr>
            <a:r>
              <a:rPr lang="en-US" sz="1000" u="none" dirty="0">
                <a:solidFill>
                  <a:srgbClr val="6B6680"/>
                </a:solidFill>
              </a:rPr>
              <a:t>Sources: NOAA; Climate Reanalyzer, University of Maine</a:t>
            </a:r>
            <a:endParaRPr lang="en-US" sz="1000" dirty="0"/>
          </a:p>
        </p:txBody>
      </p:sp>
      <p:sp>
        <p:nvSpPr>
          <p:cNvPr id="9" name="Peeled corner (desk)"/>
          <p:cNvSpPr/>
          <p:nvPr/>
        </p:nvSpPr>
        <p:spPr>
          <a:xfrm flipH="1">
            <a:off x="11000232" y="5760720"/>
            <a:ext cx="685800" cy="685800"/>
          </a:xfrm>
          <a:prstGeom prst="rtTriangle">
            <a:avLst/>
          </a:prstGeom>
          <a:solidFill>
            <a:srgbClr val="1F164F"/>
          </a:solidFill>
          <a:ln w="12700">
            <a:solidFill>
              <a:srgbClr val="1F164F"/>
            </a:solidFill>
            <a:prstDash val="solid"/>
          </a:ln>
        </p:spPr>
        <p:txBody>
          <a:bodyPr/>
          <a:lstStyle/>
          <a:p>
            <a:endParaRPr lang="en-US"/>
          </a:p>
        </p:txBody>
      </p:sp>
      <p:sp>
        <p:nvSpPr>
          <p:cNvPr id="10" name="Peeled corner (fold)"/>
          <p:cNvSpPr/>
          <p:nvPr/>
        </p:nvSpPr>
        <p:spPr>
          <a:xfrm flipV="1">
            <a:off x="11000232" y="5760720"/>
            <a:ext cx="685800" cy="685800"/>
          </a:xfrm>
          <a:prstGeom prst="rtTriangle">
            <a:avLst/>
          </a:prstGeom>
          <a:solidFill>
            <a:srgbClr val="D3C6B9"/>
          </a:solidFill>
          <a:ln w="12700">
            <a:solidFill>
              <a:srgbClr val="D3C6B9"/>
            </a:solidFill>
            <a:prstDash val="solid"/>
          </a:ln>
          <a:effectLst>
            <a:outerShdw blurRad="76200" dist="25400" dir="8100000" algn="bl" rotWithShape="0">
              <a:srgbClr val="000000">
                <a:alpha val="30000"/>
              </a:srgbClr>
            </a:outerShdw>
          </a:effectLst>
        </p:spPr>
        <p:txBody>
          <a:bodyPr/>
          <a:lstStyle/>
          <a:p>
            <a:endParaRPr lang="en-US"/>
          </a:p>
        </p:txBody>
      </p:sp>
      <p:pic>
        <p:nvPicPr>
          <p:cNvPr id="12" name="Picture 11" descr="Sea surface temperature anomalies, showing the strong warm El Niño signals across the equatorial Pacific on 4 October 2026: cold/warm anomalies are shown in shades of blue/red. Climate Reanalyzer.">
            <a:extLst>
              <a:ext uri="{FF2B5EF4-FFF2-40B4-BE49-F238E27FC236}">
                <a16:creationId xmlns:a16="http://schemas.microsoft.com/office/drawing/2014/main" id="{D32BD595-1E11-72FF-598C-331D7279598D}"/>
              </a:ext>
            </a:extLst>
          </p:cNvPr>
          <p:cNvPicPr>
            <a:picLocks noChangeAspect="1"/>
          </p:cNvPicPr>
          <p:nvPr/>
        </p:nvPicPr>
        <p:blipFill>
          <a:blip r:embed="rId4"/>
          <a:stretch>
            <a:fillRect/>
          </a:stretch>
        </p:blipFill>
        <p:spPr>
          <a:xfrm>
            <a:off x="826361" y="1953707"/>
            <a:ext cx="4980079" cy="2845064"/>
          </a:xfrm>
          <a:prstGeom prst="rect">
            <a:avLst/>
          </a:prstGeom>
        </p:spPr>
      </p:pic>
      <p:pic>
        <p:nvPicPr>
          <p:cNvPr id="13" name="Picture 12" descr="Evolution of sea surface temperatures over time in the Niño3.4 region of the Pacific, with the 2026 evolution shown by the red line, going off the scale with values never previously reached in the modern era. Climate Reanalyzer">
            <a:extLst>
              <a:ext uri="{FF2B5EF4-FFF2-40B4-BE49-F238E27FC236}">
                <a16:creationId xmlns:a16="http://schemas.microsoft.com/office/drawing/2014/main" id="{B5433479-7CDA-7D74-6E3B-54821F4F16EA}"/>
              </a:ext>
            </a:extLst>
          </p:cNvPr>
          <p:cNvPicPr>
            <a:picLocks noChangeAspect="1"/>
          </p:cNvPicPr>
          <p:nvPr/>
        </p:nvPicPr>
        <p:blipFill>
          <a:blip r:embed="rId5"/>
          <a:stretch>
            <a:fillRect/>
          </a:stretch>
        </p:blipFill>
        <p:spPr>
          <a:xfrm>
            <a:off x="5964762" y="1937004"/>
            <a:ext cx="5535516" cy="2935337"/>
          </a:xfrm>
          <a:prstGeom prst="rect">
            <a:avLst/>
          </a:prstGeom>
        </p:spPr>
      </p:pic>
    </p:spTree>
    <p:extLst>
      <p:ext uri="{BB962C8B-B14F-4D97-AF65-F5344CB8AC3E}">
        <p14:creationId xmlns:p14="http://schemas.microsoft.com/office/powerpoint/2010/main" val="7212475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500">
        <p15:prstTrans prst="peelOff"/>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sing line"/>
          <p:cNvSpPr txBox="1"/>
          <p:nvPr/>
        </p:nvSpPr>
        <p:spPr>
          <a:xfrm>
            <a:off x="731520" y="502920"/>
            <a:ext cx="10698480" cy="1371600"/>
          </a:xfrm>
          <a:prstGeom prst="rect">
            <a:avLst/>
          </a:prstGeom>
          <a:noFill/>
          <a:ln/>
        </p:spPr>
        <p:txBody>
          <a:bodyPr wrap="square" lIns="0" tIns="0" rIns="0" bIns="0" rtlCol="0" anchor="ctr"/>
          <a:lstStyle/>
          <a:p>
            <a:pPr marL="0" indent="0">
              <a:buNone/>
            </a:pPr>
            <a:r>
              <a:rPr lang="en-US" sz="4400" b="1" dirty="0">
                <a:solidFill>
                  <a:schemeClr val="bg1"/>
                </a:solidFill>
                <a:latin typeface="Cambria" pitchFamily="34" charset="0"/>
                <a:ea typeface="Cambria" pitchFamily="34" charset="-122"/>
                <a:cs typeface="Cambria" pitchFamily="34" charset="-120"/>
              </a:rPr>
              <a:t>Next year's headlines are</a:t>
            </a:r>
            <a:endParaRPr lang="en-US" sz="4400" dirty="0"/>
          </a:p>
          <a:p>
            <a:pPr marL="0" indent="0">
              <a:buNone/>
            </a:pPr>
            <a:r>
              <a:rPr lang="en-US" sz="4400" b="1" dirty="0">
                <a:solidFill>
                  <a:srgbClr val="DAC4E8"/>
                </a:solidFill>
                <a:latin typeface="Cambria" pitchFamily="34" charset="0"/>
                <a:ea typeface="Cambria" pitchFamily="34" charset="-122"/>
                <a:cs typeface="Cambria" pitchFamily="34" charset="-120"/>
              </a:rPr>
              <a:t>already being written.</a:t>
            </a:r>
            <a:endParaRPr lang="en-US" sz="4400" dirty="0"/>
          </a:p>
        </p:txBody>
      </p:sp>
      <p:sp>
        <p:nvSpPr>
          <p:cNvPr id="3" name="Blank month NOV 2026"/>
          <p:cNvSpPr/>
          <p:nvPr/>
        </p:nvSpPr>
        <p:spPr>
          <a:xfrm>
            <a:off x="731520" y="2240280"/>
            <a:ext cx="1627632" cy="1828800"/>
          </a:xfrm>
          <a:prstGeom prst="rect">
            <a:avLst/>
          </a:prstGeom>
          <a:solidFill>
            <a:srgbClr val="FFFFFF"/>
          </a:solidFill>
          <a:ln w="12700">
            <a:solidFill>
              <a:srgbClr val="FFFFFF"/>
            </a:solidFill>
            <a:prstDash val="solid"/>
          </a:ln>
        </p:spPr>
        <p:txBody>
          <a:bodyPr/>
          <a:lstStyle/>
          <a:p>
            <a:endParaRPr lang="en-US"/>
          </a:p>
        </p:txBody>
      </p:sp>
      <p:sp>
        <p:nvSpPr>
          <p:cNvPr id="4" name="Shape 2"/>
          <p:cNvSpPr/>
          <p:nvPr/>
        </p:nvSpPr>
        <p:spPr>
          <a:xfrm>
            <a:off x="1143000"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5" name="Shape 3"/>
          <p:cNvSpPr/>
          <p:nvPr/>
        </p:nvSpPr>
        <p:spPr>
          <a:xfrm>
            <a:off x="1865376"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6" name="Text 4"/>
          <p:cNvSpPr txBox="1"/>
          <p:nvPr/>
        </p:nvSpPr>
        <p:spPr>
          <a:xfrm>
            <a:off x="859536" y="240487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NOV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sp>
        <p:nvSpPr>
          <p:cNvPr id="7" name="Unwritten line"/>
          <p:cNvSpPr/>
          <p:nvPr/>
        </p:nvSpPr>
        <p:spPr>
          <a:xfrm>
            <a:off x="859536" y="3017520"/>
            <a:ext cx="1371600" cy="0"/>
          </a:xfrm>
          <a:prstGeom prst="line">
            <a:avLst/>
          </a:prstGeom>
          <a:noFill/>
          <a:ln w="19050">
            <a:solidFill>
              <a:srgbClr val="E1D7CE"/>
            </a:solidFill>
            <a:prstDash val="solid"/>
          </a:ln>
        </p:spPr>
        <p:txBody>
          <a:bodyPr/>
          <a:lstStyle/>
          <a:p>
            <a:endParaRPr lang="en-US"/>
          </a:p>
        </p:txBody>
      </p:sp>
      <p:sp>
        <p:nvSpPr>
          <p:cNvPr id="8" name="Unwritten line"/>
          <p:cNvSpPr/>
          <p:nvPr/>
        </p:nvSpPr>
        <p:spPr>
          <a:xfrm>
            <a:off x="859536" y="3310128"/>
            <a:ext cx="1371600" cy="0"/>
          </a:xfrm>
          <a:prstGeom prst="line">
            <a:avLst/>
          </a:prstGeom>
          <a:noFill/>
          <a:ln w="19050">
            <a:solidFill>
              <a:srgbClr val="E1D7CE"/>
            </a:solidFill>
            <a:prstDash val="solid"/>
          </a:ln>
        </p:spPr>
        <p:txBody>
          <a:bodyPr/>
          <a:lstStyle/>
          <a:p>
            <a:endParaRPr lang="en-US"/>
          </a:p>
        </p:txBody>
      </p:sp>
      <p:sp>
        <p:nvSpPr>
          <p:cNvPr id="9" name="Unwritten line"/>
          <p:cNvSpPr/>
          <p:nvPr/>
        </p:nvSpPr>
        <p:spPr>
          <a:xfrm>
            <a:off x="859536" y="3602736"/>
            <a:ext cx="914400" cy="0"/>
          </a:xfrm>
          <a:prstGeom prst="line">
            <a:avLst/>
          </a:prstGeom>
          <a:noFill/>
          <a:ln w="19050">
            <a:solidFill>
              <a:srgbClr val="E1D7CE"/>
            </a:solidFill>
            <a:prstDash val="solid"/>
          </a:ln>
        </p:spPr>
        <p:txBody>
          <a:bodyPr/>
          <a:lstStyle/>
          <a:p>
            <a:endParaRPr lang="en-US"/>
          </a:p>
        </p:txBody>
      </p:sp>
      <p:sp>
        <p:nvSpPr>
          <p:cNvPr id="10" name="Blank month DEC 2026"/>
          <p:cNvSpPr/>
          <p:nvPr/>
        </p:nvSpPr>
        <p:spPr>
          <a:xfrm>
            <a:off x="2542032" y="2240280"/>
            <a:ext cx="1627632" cy="1828800"/>
          </a:xfrm>
          <a:prstGeom prst="rect">
            <a:avLst/>
          </a:prstGeom>
          <a:solidFill>
            <a:srgbClr val="FFFFFF"/>
          </a:solidFill>
          <a:ln w="12700">
            <a:solidFill>
              <a:srgbClr val="FFFFFF"/>
            </a:solidFill>
            <a:prstDash val="solid"/>
          </a:ln>
        </p:spPr>
        <p:txBody>
          <a:bodyPr/>
          <a:lstStyle/>
          <a:p>
            <a:endParaRPr lang="en-US"/>
          </a:p>
        </p:txBody>
      </p:sp>
      <p:sp>
        <p:nvSpPr>
          <p:cNvPr id="11" name="Shape 9"/>
          <p:cNvSpPr/>
          <p:nvPr/>
        </p:nvSpPr>
        <p:spPr>
          <a:xfrm>
            <a:off x="2953512"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12" name="Shape 10"/>
          <p:cNvSpPr/>
          <p:nvPr/>
        </p:nvSpPr>
        <p:spPr>
          <a:xfrm>
            <a:off x="3675888"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13" name="Text 11"/>
          <p:cNvSpPr txBox="1"/>
          <p:nvPr/>
        </p:nvSpPr>
        <p:spPr>
          <a:xfrm>
            <a:off x="2670048" y="240487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DEC </a:t>
            </a:r>
            <a:r>
              <a:rPr lang="en-US" sz="1500" b="1" dirty="0">
                <a:solidFill>
                  <a:srgbClr val="B5452B"/>
                </a:solidFill>
                <a:latin typeface="Cambria" pitchFamily="34" charset="0"/>
                <a:ea typeface="Cambria" pitchFamily="34" charset="-122"/>
                <a:cs typeface="Cambria" pitchFamily="34" charset="-120"/>
              </a:rPr>
              <a:t>2026</a:t>
            </a:r>
            <a:endParaRPr lang="en-US" sz="1500" dirty="0"/>
          </a:p>
        </p:txBody>
      </p:sp>
      <p:sp>
        <p:nvSpPr>
          <p:cNvPr id="14" name="Unwritten line"/>
          <p:cNvSpPr/>
          <p:nvPr/>
        </p:nvSpPr>
        <p:spPr>
          <a:xfrm>
            <a:off x="2670048" y="3017520"/>
            <a:ext cx="1371600" cy="0"/>
          </a:xfrm>
          <a:prstGeom prst="line">
            <a:avLst/>
          </a:prstGeom>
          <a:noFill/>
          <a:ln w="19050">
            <a:solidFill>
              <a:srgbClr val="E1D7CE"/>
            </a:solidFill>
            <a:prstDash val="solid"/>
          </a:ln>
        </p:spPr>
        <p:txBody>
          <a:bodyPr/>
          <a:lstStyle/>
          <a:p>
            <a:endParaRPr lang="en-US"/>
          </a:p>
        </p:txBody>
      </p:sp>
      <p:sp>
        <p:nvSpPr>
          <p:cNvPr id="15" name="Unwritten line"/>
          <p:cNvSpPr/>
          <p:nvPr/>
        </p:nvSpPr>
        <p:spPr>
          <a:xfrm>
            <a:off x="2670048" y="3310128"/>
            <a:ext cx="1371600" cy="0"/>
          </a:xfrm>
          <a:prstGeom prst="line">
            <a:avLst/>
          </a:prstGeom>
          <a:noFill/>
          <a:ln w="19050">
            <a:solidFill>
              <a:srgbClr val="E1D7CE"/>
            </a:solidFill>
            <a:prstDash val="solid"/>
          </a:ln>
        </p:spPr>
        <p:txBody>
          <a:bodyPr/>
          <a:lstStyle/>
          <a:p>
            <a:endParaRPr lang="en-US"/>
          </a:p>
        </p:txBody>
      </p:sp>
      <p:sp>
        <p:nvSpPr>
          <p:cNvPr id="16" name="Unwritten line"/>
          <p:cNvSpPr/>
          <p:nvPr/>
        </p:nvSpPr>
        <p:spPr>
          <a:xfrm>
            <a:off x="2670048" y="3602736"/>
            <a:ext cx="914400" cy="0"/>
          </a:xfrm>
          <a:prstGeom prst="line">
            <a:avLst/>
          </a:prstGeom>
          <a:noFill/>
          <a:ln w="19050">
            <a:solidFill>
              <a:srgbClr val="E1D7CE"/>
            </a:solidFill>
            <a:prstDash val="solid"/>
          </a:ln>
        </p:spPr>
        <p:txBody>
          <a:bodyPr/>
          <a:lstStyle/>
          <a:p>
            <a:endParaRPr lang="en-US"/>
          </a:p>
        </p:txBody>
      </p:sp>
      <p:sp>
        <p:nvSpPr>
          <p:cNvPr id="17" name="Blank month JAN 2027"/>
          <p:cNvSpPr/>
          <p:nvPr/>
        </p:nvSpPr>
        <p:spPr>
          <a:xfrm>
            <a:off x="4352544" y="2240280"/>
            <a:ext cx="1627632" cy="1828800"/>
          </a:xfrm>
          <a:prstGeom prst="rect">
            <a:avLst/>
          </a:prstGeom>
          <a:solidFill>
            <a:srgbClr val="FFFFFF"/>
          </a:solidFill>
          <a:ln w="12700">
            <a:solidFill>
              <a:srgbClr val="FFFFFF"/>
            </a:solidFill>
            <a:prstDash val="solid"/>
          </a:ln>
        </p:spPr>
        <p:txBody>
          <a:bodyPr/>
          <a:lstStyle/>
          <a:p>
            <a:endParaRPr lang="en-US"/>
          </a:p>
        </p:txBody>
      </p:sp>
      <p:sp>
        <p:nvSpPr>
          <p:cNvPr id="18" name="Shape 16"/>
          <p:cNvSpPr/>
          <p:nvPr/>
        </p:nvSpPr>
        <p:spPr>
          <a:xfrm>
            <a:off x="4764024"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19" name="Shape 17"/>
          <p:cNvSpPr/>
          <p:nvPr/>
        </p:nvSpPr>
        <p:spPr>
          <a:xfrm>
            <a:off x="5486400"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20" name="Text 18"/>
          <p:cNvSpPr txBox="1"/>
          <p:nvPr/>
        </p:nvSpPr>
        <p:spPr>
          <a:xfrm>
            <a:off x="4480560" y="240487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JAN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21" name="Unwritten line"/>
          <p:cNvSpPr/>
          <p:nvPr/>
        </p:nvSpPr>
        <p:spPr>
          <a:xfrm>
            <a:off x="4480560" y="3017520"/>
            <a:ext cx="1371600" cy="0"/>
          </a:xfrm>
          <a:prstGeom prst="line">
            <a:avLst/>
          </a:prstGeom>
          <a:noFill/>
          <a:ln w="19050">
            <a:solidFill>
              <a:srgbClr val="E1D7CE"/>
            </a:solidFill>
            <a:prstDash val="solid"/>
          </a:ln>
        </p:spPr>
        <p:txBody>
          <a:bodyPr/>
          <a:lstStyle/>
          <a:p>
            <a:endParaRPr lang="en-US"/>
          </a:p>
        </p:txBody>
      </p:sp>
      <p:sp>
        <p:nvSpPr>
          <p:cNvPr id="22" name="Unwritten line"/>
          <p:cNvSpPr/>
          <p:nvPr/>
        </p:nvSpPr>
        <p:spPr>
          <a:xfrm>
            <a:off x="4480560" y="3310128"/>
            <a:ext cx="1371600" cy="0"/>
          </a:xfrm>
          <a:prstGeom prst="line">
            <a:avLst/>
          </a:prstGeom>
          <a:noFill/>
          <a:ln w="19050">
            <a:solidFill>
              <a:srgbClr val="E1D7CE"/>
            </a:solidFill>
            <a:prstDash val="solid"/>
          </a:ln>
        </p:spPr>
        <p:txBody>
          <a:bodyPr/>
          <a:lstStyle/>
          <a:p>
            <a:endParaRPr lang="en-US"/>
          </a:p>
        </p:txBody>
      </p:sp>
      <p:sp>
        <p:nvSpPr>
          <p:cNvPr id="23" name="Unwritten line"/>
          <p:cNvSpPr/>
          <p:nvPr/>
        </p:nvSpPr>
        <p:spPr>
          <a:xfrm>
            <a:off x="4480560" y="3602736"/>
            <a:ext cx="914400" cy="0"/>
          </a:xfrm>
          <a:prstGeom prst="line">
            <a:avLst/>
          </a:prstGeom>
          <a:noFill/>
          <a:ln w="19050">
            <a:solidFill>
              <a:srgbClr val="E1D7CE"/>
            </a:solidFill>
            <a:prstDash val="solid"/>
          </a:ln>
        </p:spPr>
        <p:txBody>
          <a:bodyPr/>
          <a:lstStyle/>
          <a:p>
            <a:endParaRPr lang="en-US"/>
          </a:p>
        </p:txBody>
      </p:sp>
      <p:sp>
        <p:nvSpPr>
          <p:cNvPr id="24" name="Blank month FEB 2027"/>
          <p:cNvSpPr/>
          <p:nvPr/>
        </p:nvSpPr>
        <p:spPr>
          <a:xfrm>
            <a:off x="6163056" y="2240280"/>
            <a:ext cx="1627632" cy="1828800"/>
          </a:xfrm>
          <a:prstGeom prst="rect">
            <a:avLst/>
          </a:prstGeom>
          <a:solidFill>
            <a:srgbClr val="FFFFFF"/>
          </a:solidFill>
          <a:ln w="12700">
            <a:solidFill>
              <a:srgbClr val="FFFFFF"/>
            </a:solidFill>
            <a:prstDash val="solid"/>
          </a:ln>
        </p:spPr>
        <p:txBody>
          <a:bodyPr/>
          <a:lstStyle/>
          <a:p>
            <a:endParaRPr lang="en-US"/>
          </a:p>
        </p:txBody>
      </p:sp>
      <p:sp>
        <p:nvSpPr>
          <p:cNvPr id="25" name="Shape 23"/>
          <p:cNvSpPr/>
          <p:nvPr/>
        </p:nvSpPr>
        <p:spPr>
          <a:xfrm>
            <a:off x="6574536"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26" name="Shape 24"/>
          <p:cNvSpPr/>
          <p:nvPr/>
        </p:nvSpPr>
        <p:spPr>
          <a:xfrm>
            <a:off x="7296912"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27" name="Text 25"/>
          <p:cNvSpPr txBox="1"/>
          <p:nvPr/>
        </p:nvSpPr>
        <p:spPr>
          <a:xfrm>
            <a:off x="6291072" y="240487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FEB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28" name="Unwritten line"/>
          <p:cNvSpPr/>
          <p:nvPr/>
        </p:nvSpPr>
        <p:spPr>
          <a:xfrm>
            <a:off x="6291072" y="3017520"/>
            <a:ext cx="1371600" cy="0"/>
          </a:xfrm>
          <a:prstGeom prst="line">
            <a:avLst/>
          </a:prstGeom>
          <a:noFill/>
          <a:ln w="19050">
            <a:solidFill>
              <a:srgbClr val="E1D7CE"/>
            </a:solidFill>
            <a:prstDash val="solid"/>
          </a:ln>
        </p:spPr>
        <p:txBody>
          <a:bodyPr/>
          <a:lstStyle/>
          <a:p>
            <a:endParaRPr lang="en-US"/>
          </a:p>
        </p:txBody>
      </p:sp>
      <p:sp>
        <p:nvSpPr>
          <p:cNvPr id="29" name="Unwritten line"/>
          <p:cNvSpPr/>
          <p:nvPr/>
        </p:nvSpPr>
        <p:spPr>
          <a:xfrm>
            <a:off x="6291072" y="3310128"/>
            <a:ext cx="1371600" cy="0"/>
          </a:xfrm>
          <a:prstGeom prst="line">
            <a:avLst/>
          </a:prstGeom>
          <a:noFill/>
          <a:ln w="19050">
            <a:solidFill>
              <a:srgbClr val="E1D7CE"/>
            </a:solidFill>
            <a:prstDash val="solid"/>
          </a:ln>
        </p:spPr>
        <p:txBody>
          <a:bodyPr/>
          <a:lstStyle/>
          <a:p>
            <a:endParaRPr lang="en-US"/>
          </a:p>
        </p:txBody>
      </p:sp>
      <p:sp>
        <p:nvSpPr>
          <p:cNvPr id="30" name="Unwritten line"/>
          <p:cNvSpPr/>
          <p:nvPr/>
        </p:nvSpPr>
        <p:spPr>
          <a:xfrm>
            <a:off x="6291072" y="3602736"/>
            <a:ext cx="914400" cy="0"/>
          </a:xfrm>
          <a:prstGeom prst="line">
            <a:avLst/>
          </a:prstGeom>
          <a:noFill/>
          <a:ln w="19050">
            <a:solidFill>
              <a:srgbClr val="E1D7CE"/>
            </a:solidFill>
            <a:prstDash val="solid"/>
          </a:ln>
        </p:spPr>
        <p:txBody>
          <a:bodyPr/>
          <a:lstStyle/>
          <a:p>
            <a:endParaRPr lang="en-US"/>
          </a:p>
        </p:txBody>
      </p:sp>
      <p:sp>
        <p:nvSpPr>
          <p:cNvPr id="31" name="Blank month MAR 2027"/>
          <p:cNvSpPr/>
          <p:nvPr/>
        </p:nvSpPr>
        <p:spPr>
          <a:xfrm>
            <a:off x="7973568" y="2240280"/>
            <a:ext cx="1627632" cy="1828800"/>
          </a:xfrm>
          <a:prstGeom prst="rect">
            <a:avLst/>
          </a:prstGeom>
          <a:solidFill>
            <a:srgbClr val="FFFFFF"/>
          </a:solidFill>
          <a:ln w="12700">
            <a:solidFill>
              <a:srgbClr val="FFFFFF"/>
            </a:solidFill>
            <a:prstDash val="solid"/>
          </a:ln>
        </p:spPr>
        <p:txBody>
          <a:bodyPr/>
          <a:lstStyle/>
          <a:p>
            <a:endParaRPr lang="en-US"/>
          </a:p>
        </p:txBody>
      </p:sp>
      <p:sp>
        <p:nvSpPr>
          <p:cNvPr id="32" name="Shape 30"/>
          <p:cNvSpPr/>
          <p:nvPr/>
        </p:nvSpPr>
        <p:spPr>
          <a:xfrm>
            <a:off x="8385048"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33" name="Shape 31"/>
          <p:cNvSpPr/>
          <p:nvPr/>
        </p:nvSpPr>
        <p:spPr>
          <a:xfrm>
            <a:off x="9107424"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34" name="Text 32"/>
          <p:cNvSpPr txBox="1"/>
          <p:nvPr/>
        </p:nvSpPr>
        <p:spPr>
          <a:xfrm>
            <a:off x="8101584" y="240487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MAR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35" name="Unwritten line"/>
          <p:cNvSpPr/>
          <p:nvPr/>
        </p:nvSpPr>
        <p:spPr>
          <a:xfrm>
            <a:off x="8101584" y="3017520"/>
            <a:ext cx="1371600" cy="0"/>
          </a:xfrm>
          <a:prstGeom prst="line">
            <a:avLst/>
          </a:prstGeom>
          <a:noFill/>
          <a:ln w="19050">
            <a:solidFill>
              <a:srgbClr val="E1D7CE"/>
            </a:solidFill>
            <a:prstDash val="solid"/>
          </a:ln>
        </p:spPr>
        <p:txBody>
          <a:bodyPr/>
          <a:lstStyle/>
          <a:p>
            <a:endParaRPr lang="en-US"/>
          </a:p>
        </p:txBody>
      </p:sp>
      <p:sp>
        <p:nvSpPr>
          <p:cNvPr id="36" name="Unwritten line"/>
          <p:cNvSpPr/>
          <p:nvPr/>
        </p:nvSpPr>
        <p:spPr>
          <a:xfrm>
            <a:off x="8101584" y="3310128"/>
            <a:ext cx="1371600" cy="0"/>
          </a:xfrm>
          <a:prstGeom prst="line">
            <a:avLst/>
          </a:prstGeom>
          <a:noFill/>
          <a:ln w="19050">
            <a:solidFill>
              <a:srgbClr val="E1D7CE"/>
            </a:solidFill>
            <a:prstDash val="solid"/>
          </a:ln>
        </p:spPr>
        <p:txBody>
          <a:bodyPr/>
          <a:lstStyle/>
          <a:p>
            <a:endParaRPr lang="en-US"/>
          </a:p>
        </p:txBody>
      </p:sp>
      <p:sp>
        <p:nvSpPr>
          <p:cNvPr id="37" name="Unwritten line"/>
          <p:cNvSpPr/>
          <p:nvPr/>
        </p:nvSpPr>
        <p:spPr>
          <a:xfrm>
            <a:off x="8101584" y="3602736"/>
            <a:ext cx="914400" cy="0"/>
          </a:xfrm>
          <a:prstGeom prst="line">
            <a:avLst/>
          </a:prstGeom>
          <a:noFill/>
          <a:ln w="19050">
            <a:solidFill>
              <a:srgbClr val="E1D7CE"/>
            </a:solidFill>
            <a:prstDash val="solid"/>
          </a:ln>
        </p:spPr>
        <p:txBody>
          <a:bodyPr/>
          <a:lstStyle/>
          <a:p>
            <a:endParaRPr lang="en-US"/>
          </a:p>
        </p:txBody>
      </p:sp>
      <p:sp>
        <p:nvSpPr>
          <p:cNvPr id="38" name="Blank month APR 2027"/>
          <p:cNvSpPr/>
          <p:nvPr/>
        </p:nvSpPr>
        <p:spPr>
          <a:xfrm>
            <a:off x="9784080" y="2240280"/>
            <a:ext cx="1627632" cy="1828800"/>
          </a:xfrm>
          <a:prstGeom prst="rect">
            <a:avLst/>
          </a:prstGeom>
          <a:solidFill>
            <a:srgbClr val="FFFFFF"/>
          </a:solidFill>
          <a:ln w="12700">
            <a:solidFill>
              <a:srgbClr val="FFFFFF"/>
            </a:solidFill>
            <a:prstDash val="solid"/>
          </a:ln>
        </p:spPr>
        <p:txBody>
          <a:bodyPr/>
          <a:lstStyle/>
          <a:p>
            <a:endParaRPr lang="en-US"/>
          </a:p>
        </p:txBody>
      </p:sp>
      <p:sp>
        <p:nvSpPr>
          <p:cNvPr id="39" name="Shape 37"/>
          <p:cNvSpPr/>
          <p:nvPr/>
        </p:nvSpPr>
        <p:spPr>
          <a:xfrm>
            <a:off x="10195560"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40" name="Shape 38"/>
          <p:cNvSpPr/>
          <p:nvPr/>
        </p:nvSpPr>
        <p:spPr>
          <a:xfrm>
            <a:off x="10917936" y="213055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41" name="Text 39"/>
          <p:cNvSpPr txBox="1"/>
          <p:nvPr/>
        </p:nvSpPr>
        <p:spPr>
          <a:xfrm>
            <a:off x="9912096" y="240487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APR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42" name="Unwritten line"/>
          <p:cNvSpPr/>
          <p:nvPr/>
        </p:nvSpPr>
        <p:spPr>
          <a:xfrm>
            <a:off x="9912096" y="3017520"/>
            <a:ext cx="1371600" cy="0"/>
          </a:xfrm>
          <a:prstGeom prst="line">
            <a:avLst/>
          </a:prstGeom>
          <a:noFill/>
          <a:ln w="19050">
            <a:solidFill>
              <a:srgbClr val="E1D7CE"/>
            </a:solidFill>
            <a:prstDash val="solid"/>
          </a:ln>
        </p:spPr>
        <p:txBody>
          <a:bodyPr/>
          <a:lstStyle/>
          <a:p>
            <a:endParaRPr lang="en-US"/>
          </a:p>
        </p:txBody>
      </p:sp>
      <p:sp>
        <p:nvSpPr>
          <p:cNvPr id="43" name="Unwritten line"/>
          <p:cNvSpPr/>
          <p:nvPr/>
        </p:nvSpPr>
        <p:spPr>
          <a:xfrm>
            <a:off x="9912096" y="3310128"/>
            <a:ext cx="1371600" cy="0"/>
          </a:xfrm>
          <a:prstGeom prst="line">
            <a:avLst/>
          </a:prstGeom>
          <a:noFill/>
          <a:ln w="19050">
            <a:solidFill>
              <a:srgbClr val="E1D7CE"/>
            </a:solidFill>
            <a:prstDash val="solid"/>
          </a:ln>
        </p:spPr>
        <p:txBody>
          <a:bodyPr/>
          <a:lstStyle/>
          <a:p>
            <a:endParaRPr lang="en-US"/>
          </a:p>
        </p:txBody>
      </p:sp>
      <p:sp>
        <p:nvSpPr>
          <p:cNvPr id="44" name="Unwritten line"/>
          <p:cNvSpPr/>
          <p:nvPr/>
        </p:nvSpPr>
        <p:spPr>
          <a:xfrm>
            <a:off x="9912096" y="3602736"/>
            <a:ext cx="914400" cy="0"/>
          </a:xfrm>
          <a:prstGeom prst="line">
            <a:avLst/>
          </a:prstGeom>
          <a:noFill/>
          <a:ln w="19050">
            <a:solidFill>
              <a:srgbClr val="E1D7CE"/>
            </a:solidFill>
            <a:prstDash val="solid"/>
          </a:ln>
        </p:spPr>
        <p:txBody>
          <a:bodyPr/>
          <a:lstStyle/>
          <a:p>
            <a:endParaRPr lang="en-US"/>
          </a:p>
        </p:txBody>
      </p:sp>
      <p:sp>
        <p:nvSpPr>
          <p:cNvPr id="45" name="Blank month MAY 2027"/>
          <p:cNvSpPr/>
          <p:nvPr/>
        </p:nvSpPr>
        <p:spPr>
          <a:xfrm>
            <a:off x="731520" y="4343400"/>
            <a:ext cx="1627632" cy="1828800"/>
          </a:xfrm>
          <a:prstGeom prst="rect">
            <a:avLst/>
          </a:prstGeom>
          <a:solidFill>
            <a:srgbClr val="FFFFFF"/>
          </a:solidFill>
          <a:ln w="12700">
            <a:solidFill>
              <a:srgbClr val="FFFFFF"/>
            </a:solidFill>
            <a:prstDash val="solid"/>
          </a:ln>
        </p:spPr>
        <p:txBody>
          <a:bodyPr/>
          <a:lstStyle/>
          <a:p>
            <a:endParaRPr lang="en-US"/>
          </a:p>
        </p:txBody>
      </p:sp>
      <p:sp>
        <p:nvSpPr>
          <p:cNvPr id="46" name="Shape 44"/>
          <p:cNvSpPr/>
          <p:nvPr/>
        </p:nvSpPr>
        <p:spPr>
          <a:xfrm>
            <a:off x="1143000"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47" name="Shape 45"/>
          <p:cNvSpPr/>
          <p:nvPr/>
        </p:nvSpPr>
        <p:spPr>
          <a:xfrm>
            <a:off x="1865376"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48" name="Text 46"/>
          <p:cNvSpPr txBox="1"/>
          <p:nvPr/>
        </p:nvSpPr>
        <p:spPr>
          <a:xfrm>
            <a:off x="859536" y="450799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MAY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49" name="Unwritten line"/>
          <p:cNvSpPr/>
          <p:nvPr/>
        </p:nvSpPr>
        <p:spPr>
          <a:xfrm>
            <a:off x="859536" y="5120640"/>
            <a:ext cx="1371600" cy="0"/>
          </a:xfrm>
          <a:prstGeom prst="line">
            <a:avLst/>
          </a:prstGeom>
          <a:noFill/>
          <a:ln w="19050">
            <a:solidFill>
              <a:srgbClr val="E1D7CE"/>
            </a:solidFill>
            <a:prstDash val="solid"/>
          </a:ln>
        </p:spPr>
        <p:txBody>
          <a:bodyPr/>
          <a:lstStyle/>
          <a:p>
            <a:endParaRPr lang="en-US"/>
          </a:p>
        </p:txBody>
      </p:sp>
      <p:sp>
        <p:nvSpPr>
          <p:cNvPr id="50" name="Unwritten line"/>
          <p:cNvSpPr/>
          <p:nvPr/>
        </p:nvSpPr>
        <p:spPr>
          <a:xfrm>
            <a:off x="859536" y="5413248"/>
            <a:ext cx="1371600" cy="0"/>
          </a:xfrm>
          <a:prstGeom prst="line">
            <a:avLst/>
          </a:prstGeom>
          <a:noFill/>
          <a:ln w="19050">
            <a:solidFill>
              <a:srgbClr val="E1D7CE"/>
            </a:solidFill>
            <a:prstDash val="solid"/>
          </a:ln>
        </p:spPr>
        <p:txBody>
          <a:bodyPr/>
          <a:lstStyle/>
          <a:p>
            <a:endParaRPr lang="en-US"/>
          </a:p>
        </p:txBody>
      </p:sp>
      <p:sp>
        <p:nvSpPr>
          <p:cNvPr id="51" name="Unwritten line"/>
          <p:cNvSpPr/>
          <p:nvPr/>
        </p:nvSpPr>
        <p:spPr>
          <a:xfrm>
            <a:off x="859536" y="5705856"/>
            <a:ext cx="914400" cy="0"/>
          </a:xfrm>
          <a:prstGeom prst="line">
            <a:avLst/>
          </a:prstGeom>
          <a:noFill/>
          <a:ln w="19050">
            <a:solidFill>
              <a:srgbClr val="E1D7CE"/>
            </a:solidFill>
            <a:prstDash val="solid"/>
          </a:ln>
        </p:spPr>
        <p:txBody>
          <a:bodyPr/>
          <a:lstStyle/>
          <a:p>
            <a:endParaRPr lang="en-US"/>
          </a:p>
        </p:txBody>
      </p:sp>
      <p:sp>
        <p:nvSpPr>
          <p:cNvPr id="52" name="Blank month JUN 2027"/>
          <p:cNvSpPr/>
          <p:nvPr/>
        </p:nvSpPr>
        <p:spPr>
          <a:xfrm>
            <a:off x="2542032" y="4343400"/>
            <a:ext cx="1627632" cy="1828800"/>
          </a:xfrm>
          <a:prstGeom prst="rect">
            <a:avLst/>
          </a:prstGeom>
          <a:solidFill>
            <a:srgbClr val="FFFFFF"/>
          </a:solidFill>
          <a:ln w="12700">
            <a:solidFill>
              <a:srgbClr val="FFFFFF"/>
            </a:solidFill>
            <a:prstDash val="solid"/>
          </a:ln>
        </p:spPr>
        <p:txBody>
          <a:bodyPr/>
          <a:lstStyle/>
          <a:p>
            <a:endParaRPr lang="en-US"/>
          </a:p>
        </p:txBody>
      </p:sp>
      <p:sp>
        <p:nvSpPr>
          <p:cNvPr id="53" name="Shape 51"/>
          <p:cNvSpPr/>
          <p:nvPr/>
        </p:nvSpPr>
        <p:spPr>
          <a:xfrm>
            <a:off x="2953512"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54" name="Shape 52"/>
          <p:cNvSpPr/>
          <p:nvPr/>
        </p:nvSpPr>
        <p:spPr>
          <a:xfrm>
            <a:off x="3675888"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55" name="Text 53"/>
          <p:cNvSpPr txBox="1"/>
          <p:nvPr/>
        </p:nvSpPr>
        <p:spPr>
          <a:xfrm>
            <a:off x="2670048" y="450799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JUN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56" name="Unwritten line"/>
          <p:cNvSpPr/>
          <p:nvPr/>
        </p:nvSpPr>
        <p:spPr>
          <a:xfrm>
            <a:off x="2670048" y="5120640"/>
            <a:ext cx="1371600" cy="0"/>
          </a:xfrm>
          <a:prstGeom prst="line">
            <a:avLst/>
          </a:prstGeom>
          <a:noFill/>
          <a:ln w="19050">
            <a:solidFill>
              <a:srgbClr val="E1D7CE"/>
            </a:solidFill>
            <a:prstDash val="solid"/>
          </a:ln>
        </p:spPr>
        <p:txBody>
          <a:bodyPr/>
          <a:lstStyle/>
          <a:p>
            <a:endParaRPr lang="en-US"/>
          </a:p>
        </p:txBody>
      </p:sp>
      <p:sp>
        <p:nvSpPr>
          <p:cNvPr id="57" name="Unwritten line"/>
          <p:cNvSpPr/>
          <p:nvPr/>
        </p:nvSpPr>
        <p:spPr>
          <a:xfrm>
            <a:off x="2670048" y="5413248"/>
            <a:ext cx="1371600" cy="0"/>
          </a:xfrm>
          <a:prstGeom prst="line">
            <a:avLst/>
          </a:prstGeom>
          <a:noFill/>
          <a:ln w="19050">
            <a:solidFill>
              <a:srgbClr val="E1D7CE"/>
            </a:solidFill>
            <a:prstDash val="solid"/>
          </a:ln>
        </p:spPr>
        <p:txBody>
          <a:bodyPr/>
          <a:lstStyle/>
          <a:p>
            <a:endParaRPr lang="en-US"/>
          </a:p>
        </p:txBody>
      </p:sp>
      <p:sp>
        <p:nvSpPr>
          <p:cNvPr id="58" name="Unwritten line"/>
          <p:cNvSpPr/>
          <p:nvPr/>
        </p:nvSpPr>
        <p:spPr>
          <a:xfrm>
            <a:off x="2670048" y="5705856"/>
            <a:ext cx="914400" cy="0"/>
          </a:xfrm>
          <a:prstGeom prst="line">
            <a:avLst/>
          </a:prstGeom>
          <a:noFill/>
          <a:ln w="19050">
            <a:solidFill>
              <a:srgbClr val="E1D7CE"/>
            </a:solidFill>
            <a:prstDash val="solid"/>
          </a:ln>
        </p:spPr>
        <p:txBody>
          <a:bodyPr/>
          <a:lstStyle/>
          <a:p>
            <a:endParaRPr lang="en-US"/>
          </a:p>
        </p:txBody>
      </p:sp>
      <p:sp>
        <p:nvSpPr>
          <p:cNvPr id="59" name="Blank month JUL 2027"/>
          <p:cNvSpPr/>
          <p:nvPr/>
        </p:nvSpPr>
        <p:spPr>
          <a:xfrm>
            <a:off x="4352544" y="4343400"/>
            <a:ext cx="1627632" cy="1828800"/>
          </a:xfrm>
          <a:prstGeom prst="rect">
            <a:avLst/>
          </a:prstGeom>
          <a:solidFill>
            <a:srgbClr val="FFFFFF"/>
          </a:solidFill>
          <a:ln w="12700">
            <a:solidFill>
              <a:srgbClr val="FFFFFF"/>
            </a:solidFill>
            <a:prstDash val="solid"/>
          </a:ln>
        </p:spPr>
        <p:txBody>
          <a:bodyPr/>
          <a:lstStyle/>
          <a:p>
            <a:endParaRPr lang="en-US"/>
          </a:p>
        </p:txBody>
      </p:sp>
      <p:sp>
        <p:nvSpPr>
          <p:cNvPr id="60" name="Shape 58"/>
          <p:cNvSpPr/>
          <p:nvPr/>
        </p:nvSpPr>
        <p:spPr>
          <a:xfrm>
            <a:off x="4764024"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61" name="Shape 59"/>
          <p:cNvSpPr/>
          <p:nvPr/>
        </p:nvSpPr>
        <p:spPr>
          <a:xfrm>
            <a:off x="5486400"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62" name="Text 60"/>
          <p:cNvSpPr txBox="1"/>
          <p:nvPr/>
        </p:nvSpPr>
        <p:spPr>
          <a:xfrm>
            <a:off x="4480560" y="450799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JUL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63" name="Unwritten line"/>
          <p:cNvSpPr/>
          <p:nvPr/>
        </p:nvSpPr>
        <p:spPr>
          <a:xfrm>
            <a:off x="4480560" y="5120640"/>
            <a:ext cx="1371600" cy="0"/>
          </a:xfrm>
          <a:prstGeom prst="line">
            <a:avLst/>
          </a:prstGeom>
          <a:noFill/>
          <a:ln w="19050">
            <a:solidFill>
              <a:srgbClr val="E1D7CE"/>
            </a:solidFill>
            <a:prstDash val="solid"/>
          </a:ln>
        </p:spPr>
        <p:txBody>
          <a:bodyPr/>
          <a:lstStyle/>
          <a:p>
            <a:endParaRPr lang="en-US"/>
          </a:p>
        </p:txBody>
      </p:sp>
      <p:sp>
        <p:nvSpPr>
          <p:cNvPr id="64" name="Unwritten line"/>
          <p:cNvSpPr/>
          <p:nvPr/>
        </p:nvSpPr>
        <p:spPr>
          <a:xfrm>
            <a:off x="4480560" y="5413248"/>
            <a:ext cx="1371600" cy="0"/>
          </a:xfrm>
          <a:prstGeom prst="line">
            <a:avLst/>
          </a:prstGeom>
          <a:noFill/>
          <a:ln w="19050">
            <a:solidFill>
              <a:srgbClr val="E1D7CE"/>
            </a:solidFill>
            <a:prstDash val="solid"/>
          </a:ln>
        </p:spPr>
        <p:txBody>
          <a:bodyPr/>
          <a:lstStyle/>
          <a:p>
            <a:endParaRPr lang="en-US"/>
          </a:p>
        </p:txBody>
      </p:sp>
      <p:sp>
        <p:nvSpPr>
          <p:cNvPr id="65" name="Unwritten line"/>
          <p:cNvSpPr/>
          <p:nvPr/>
        </p:nvSpPr>
        <p:spPr>
          <a:xfrm>
            <a:off x="4480560" y="5705856"/>
            <a:ext cx="914400" cy="0"/>
          </a:xfrm>
          <a:prstGeom prst="line">
            <a:avLst/>
          </a:prstGeom>
          <a:noFill/>
          <a:ln w="19050">
            <a:solidFill>
              <a:srgbClr val="E1D7CE"/>
            </a:solidFill>
            <a:prstDash val="solid"/>
          </a:ln>
        </p:spPr>
        <p:txBody>
          <a:bodyPr/>
          <a:lstStyle/>
          <a:p>
            <a:endParaRPr lang="en-US"/>
          </a:p>
        </p:txBody>
      </p:sp>
      <p:sp>
        <p:nvSpPr>
          <p:cNvPr id="66" name="Blank month AUG 2027"/>
          <p:cNvSpPr/>
          <p:nvPr/>
        </p:nvSpPr>
        <p:spPr>
          <a:xfrm>
            <a:off x="6163056" y="4343400"/>
            <a:ext cx="1627632" cy="1828800"/>
          </a:xfrm>
          <a:prstGeom prst="rect">
            <a:avLst/>
          </a:prstGeom>
          <a:solidFill>
            <a:srgbClr val="FFFFFF"/>
          </a:solidFill>
          <a:ln w="12700">
            <a:solidFill>
              <a:srgbClr val="FFFFFF"/>
            </a:solidFill>
            <a:prstDash val="solid"/>
          </a:ln>
        </p:spPr>
        <p:txBody>
          <a:bodyPr/>
          <a:lstStyle/>
          <a:p>
            <a:endParaRPr lang="en-US"/>
          </a:p>
        </p:txBody>
      </p:sp>
      <p:sp>
        <p:nvSpPr>
          <p:cNvPr id="67" name="Shape 65"/>
          <p:cNvSpPr/>
          <p:nvPr/>
        </p:nvSpPr>
        <p:spPr>
          <a:xfrm>
            <a:off x="6574536"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68" name="Shape 66"/>
          <p:cNvSpPr/>
          <p:nvPr/>
        </p:nvSpPr>
        <p:spPr>
          <a:xfrm>
            <a:off x="7296912"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69" name="Text 67"/>
          <p:cNvSpPr txBox="1"/>
          <p:nvPr/>
        </p:nvSpPr>
        <p:spPr>
          <a:xfrm>
            <a:off x="6291072" y="450799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AUG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70" name="Unwritten line"/>
          <p:cNvSpPr/>
          <p:nvPr/>
        </p:nvSpPr>
        <p:spPr>
          <a:xfrm>
            <a:off x="6291072" y="5120640"/>
            <a:ext cx="1371600" cy="0"/>
          </a:xfrm>
          <a:prstGeom prst="line">
            <a:avLst/>
          </a:prstGeom>
          <a:noFill/>
          <a:ln w="19050">
            <a:solidFill>
              <a:srgbClr val="E1D7CE"/>
            </a:solidFill>
            <a:prstDash val="solid"/>
          </a:ln>
        </p:spPr>
        <p:txBody>
          <a:bodyPr/>
          <a:lstStyle/>
          <a:p>
            <a:endParaRPr lang="en-US"/>
          </a:p>
        </p:txBody>
      </p:sp>
      <p:sp>
        <p:nvSpPr>
          <p:cNvPr id="71" name="Unwritten line"/>
          <p:cNvSpPr/>
          <p:nvPr/>
        </p:nvSpPr>
        <p:spPr>
          <a:xfrm>
            <a:off x="6291072" y="5413248"/>
            <a:ext cx="1371600" cy="0"/>
          </a:xfrm>
          <a:prstGeom prst="line">
            <a:avLst/>
          </a:prstGeom>
          <a:noFill/>
          <a:ln w="19050">
            <a:solidFill>
              <a:srgbClr val="E1D7CE"/>
            </a:solidFill>
            <a:prstDash val="solid"/>
          </a:ln>
        </p:spPr>
        <p:txBody>
          <a:bodyPr/>
          <a:lstStyle/>
          <a:p>
            <a:endParaRPr lang="en-US"/>
          </a:p>
        </p:txBody>
      </p:sp>
      <p:sp>
        <p:nvSpPr>
          <p:cNvPr id="72" name="Unwritten line"/>
          <p:cNvSpPr/>
          <p:nvPr/>
        </p:nvSpPr>
        <p:spPr>
          <a:xfrm>
            <a:off x="6291072" y="5705856"/>
            <a:ext cx="914400" cy="0"/>
          </a:xfrm>
          <a:prstGeom prst="line">
            <a:avLst/>
          </a:prstGeom>
          <a:noFill/>
          <a:ln w="19050">
            <a:solidFill>
              <a:srgbClr val="E1D7CE"/>
            </a:solidFill>
            <a:prstDash val="solid"/>
          </a:ln>
        </p:spPr>
        <p:txBody>
          <a:bodyPr/>
          <a:lstStyle/>
          <a:p>
            <a:endParaRPr lang="en-US"/>
          </a:p>
        </p:txBody>
      </p:sp>
      <p:sp>
        <p:nvSpPr>
          <p:cNvPr id="73" name="Blank month SEP 2027"/>
          <p:cNvSpPr/>
          <p:nvPr/>
        </p:nvSpPr>
        <p:spPr>
          <a:xfrm>
            <a:off x="7973568" y="4343400"/>
            <a:ext cx="1627632" cy="1828800"/>
          </a:xfrm>
          <a:prstGeom prst="rect">
            <a:avLst/>
          </a:prstGeom>
          <a:solidFill>
            <a:srgbClr val="FFFFFF"/>
          </a:solidFill>
          <a:ln w="12700">
            <a:solidFill>
              <a:srgbClr val="FFFFFF"/>
            </a:solidFill>
            <a:prstDash val="solid"/>
          </a:ln>
        </p:spPr>
        <p:txBody>
          <a:bodyPr/>
          <a:lstStyle/>
          <a:p>
            <a:endParaRPr lang="en-US"/>
          </a:p>
        </p:txBody>
      </p:sp>
      <p:sp>
        <p:nvSpPr>
          <p:cNvPr id="74" name="Shape 72"/>
          <p:cNvSpPr/>
          <p:nvPr/>
        </p:nvSpPr>
        <p:spPr>
          <a:xfrm>
            <a:off x="8385048"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75" name="Shape 73"/>
          <p:cNvSpPr/>
          <p:nvPr/>
        </p:nvSpPr>
        <p:spPr>
          <a:xfrm>
            <a:off x="9107424"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76" name="Text 74"/>
          <p:cNvSpPr txBox="1"/>
          <p:nvPr/>
        </p:nvSpPr>
        <p:spPr>
          <a:xfrm>
            <a:off x="8101584" y="450799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SEP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77" name="Unwritten line"/>
          <p:cNvSpPr/>
          <p:nvPr/>
        </p:nvSpPr>
        <p:spPr>
          <a:xfrm>
            <a:off x="8101584" y="5120640"/>
            <a:ext cx="1371600" cy="0"/>
          </a:xfrm>
          <a:prstGeom prst="line">
            <a:avLst/>
          </a:prstGeom>
          <a:noFill/>
          <a:ln w="19050">
            <a:solidFill>
              <a:srgbClr val="E1D7CE"/>
            </a:solidFill>
            <a:prstDash val="solid"/>
          </a:ln>
        </p:spPr>
        <p:txBody>
          <a:bodyPr/>
          <a:lstStyle/>
          <a:p>
            <a:endParaRPr lang="en-US"/>
          </a:p>
        </p:txBody>
      </p:sp>
      <p:sp>
        <p:nvSpPr>
          <p:cNvPr id="78" name="Unwritten line"/>
          <p:cNvSpPr/>
          <p:nvPr/>
        </p:nvSpPr>
        <p:spPr>
          <a:xfrm>
            <a:off x="8101584" y="5413248"/>
            <a:ext cx="1371600" cy="0"/>
          </a:xfrm>
          <a:prstGeom prst="line">
            <a:avLst/>
          </a:prstGeom>
          <a:noFill/>
          <a:ln w="19050">
            <a:solidFill>
              <a:srgbClr val="E1D7CE"/>
            </a:solidFill>
            <a:prstDash val="solid"/>
          </a:ln>
        </p:spPr>
        <p:txBody>
          <a:bodyPr/>
          <a:lstStyle/>
          <a:p>
            <a:endParaRPr lang="en-US"/>
          </a:p>
        </p:txBody>
      </p:sp>
      <p:sp>
        <p:nvSpPr>
          <p:cNvPr id="79" name="Unwritten line"/>
          <p:cNvSpPr/>
          <p:nvPr/>
        </p:nvSpPr>
        <p:spPr>
          <a:xfrm>
            <a:off x="8101584" y="5705856"/>
            <a:ext cx="914400" cy="0"/>
          </a:xfrm>
          <a:prstGeom prst="line">
            <a:avLst/>
          </a:prstGeom>
          <a:noFill/>
          <a:ln w="19050">
            <a:solidFill>
              <a:srgbClr val="E1D7CE"/>
            </a:solidFill>
            <a:prstDash val="solid"/>
          </a:ln>
        </p:spPr>
        <p:txBody>
          <a:bodyPr/>
          <a:lstStyle/>
          <a:p>
            <a:endParaRPr lang="en-US"/>
          </a:p>
        </p:txBody>
      </p:sp>
      <p:sp>
        <p:nvSpPr>
          <p:cNvPr id="80" name="Blank month OCT 2027"/>
          <p:cNvSpPr/>
          <p:nvPr/>
        </p:nvSpPr>
        <p:spPr>
          <a:xfrm>
            <a:off x="9784080" y="4343400"/>
            <a:ext cx="1627632" cy="1828800"/>
          </a:xfrm>
          <a:prstGeom prst="rect">
            <a:avLst/>
          </a:prstGeom>
          <a:solidFill>
            <a:srgbClr val="FFFFFF"/>
          </a:solidFill>
          <a:ln w="12700">
            <a:solidFill>
              <a:srgbClr val="FFFFFF"/>
            </a:solidFill>
            <a:prstDash val="solid"/>
          </a:ln>
        </p:spPr>
        <p:txBody>
          <a:bodyPr/>
          <a:lstStyle/>
          <a:p>
            <a:endParaRPr lang="en-US"/>
          </a:p>
        </p:txBody>
      </p:sp>
      <p:sp>
        <p:nvSpPr>
          <p:cNvPr id="81" name="Shape 79"/>
          <p:cNvSpPr/>
          <p:nvPr/>
        </p:nvSpPr>
        <p:spPr>
          <a:xfrm>
            <a:off x="10195560"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82" name="Shape 80"/>
          <p:cNvSpPr/>
          <p:nvPr/>
        </p:nvSpPr>
        <p:spPr>
          <a:xfrm>
            <a:off x="10917936" y="4233672"/>
            <a:ext cx="82296" cy="274320"/>
          </a:xfrm>
          <a:prstGeom prst="roundRect">
            <a:avLst>
              <a:gd name="adj" fmla="val 44444"/>
            </a:avLst>
          </a:prstGeom>
          <a:solidFill>
            <a:srgbClr val="8C8799"/>
          </a:solidFill>
          <a:ln w="12700">
            <a:solidFill>
              <a:srgbClr val="8C8799"/>
            </a:solidFill>
            <a:prstDash val="solid"/>
          </a:ln>
        </p:spPr>
        <p:txBody>
          <a:bodyPr/>
          <a:lstStyle/>
          <a:p>
            <a:endParaRPr lang="en-US"/>
          </a:p>
        </p:txBody>
      </p:sp>
      <p:sp>
        <p:nvSpPr>
          <p:cNvPr id="83" name="Text 81"/>
          <p:cNvSpPr txBox="1"/>
          <p:nvPr/>
        </p:nvSpPr>
        <p:spPr>
          <a:xfrm>
            <a:off x="9912096" y="4507992"/>
            <a:ext cx="1371600" cy="320040"/>
          </a:xfrm>
          <a:prstGeom prst="rect">
            <a:avLst/>
          </a:prstGeom>
          <a:noFill/>
          <a:ln/>
        </p:spPr>
        <p:txBody>
          <a:bodyPr wrap="square" lIns="0" tIns="0" rIns="0" bIns="0" rtlCol="0" anchor="ctr"/>
          <a:lstStyle/>
          <a:p>
            <a:pPr marL="0" indent="0">
              <a:buNone/>
            </a:pPr>
            <a:r>
              <a:rPr lang="en-US" sz="1500" b="1" dirty="0">
                <a:solidFill>
                  <a:schemeClr val="tx2"/>
                </a:solidFill>
                <a:latin typeface="Cambria" pitchFamily="34" charset="0"/>
                <a:ea typeface="Cambria" pitchFamily="34" charset="-122"/>
                <a:cs typeface="Cambria" pitchFamily="34" charset="-120"/>
              </a:rPr>
              <a:t>OCT </a:t>
            </a:r>
            <a:r>
              <a:rPr lang="en-US" sz="1500" b="1" dirty="0">
                <a:solidFill>
                  <a:srgbClr val="B5452B"/>
                </a:solidFill>
                <a:latin typeface="Cambria" pitchFamily="34" charset="0"/>
                <a:ea typeface="Cambria" pitchFamily="34" charset="-122"/>
                <a:cs typeface="Cambria" pitchFamily="34" charset="-120"/>
              </a:rPr>
              <a:t>2027</a:t>
            </a:r>
            <a:endParaRPr lang="en-US" sz="1500" dirty="0"/>
          </a:p>
        </p:txBody>
      </p:sp>
      <p:sp>
        <p:nvSpPr>
          <p:cNvPr id="84" name="Unwritten line"/>
          <p:cNvSpPr/>
          <p:nvPr/>
        </p:nvSpPr>
        <p:spPr>
          <a:xfrm>
            <a:off x="9912096" y="5120640"/>
            <a:ext cx="1371600" cy="0"/>
          </a:xfrm>
          <a:prstGeom prst="line">
            <a:avLst/>
          </a:prstGeom>
          <a:noFill/>
          <a:ln w="19050">
            <a:solidFill>
              <a:srgbClr val="E1D7CE"/>
            </a:solidFill>
            <a:prstDash val="solid"/>
          </a:ln>
        </p:spPr>
        <p:txBody>
          <a:bodyPr/>
          <a:lstStyle/>
          <a:p>
            <a:endParaRPr lang="en-US"/>
          </a:p>
        </p:txBody>
      </p:sp>
      <p:sp>
        <p:nvSpPr>
          <p:cNvPr id="85" name="Unwritten line"/>
          <p:cNvSpPr/>
          <p:nvPr/>
        </p:nvSpPr>
        <p:spPr>
          <a:xfrm>
            <a:off x="9912096" y="5413248"/>
            <a:ext cx="1371600" cy="0"/>
          </a:xfrm>
          <a:prstGeom prst="line">
            <a:avLst/>
          </a:prstGeom>
          <a:noFill/>
          <a:ln w="19050">
            <a:solidFill>
              <a:srgbClr val="E1D7CE"/>
            </a:solidFill>
            <a:prstDash val="solid"/>
          </a:ln>
        </p:spPr>
        <p:txBody>
          <a:bodyPr/>
          <a:lstStyle/>
          <a:p>
            <a:endParaRPr lang="en-US"/>
          </a:p>
        </p:txBody>
      </p:sp>
      <p:sp>
        <p:nvSpPr>
          <p:cNvPr id="86" name="Unwritten line"/>
          <p:cNvSpPr/>
          <p:nvPr/>
        </p:nvSpPr>
        <p:spPr>
          <a:xfrm>
            <a:off x="9912096" y="5705856"/>
            <a:ext cx="914400" cy="0"/>
          </a:xfrm>
          <a:prstGeom prst="line">
            <a:avLst/>
          </a:prstGeom>
          <a:noFill/>
          <a:ln w="19050">
            <a:solidFill>
              <a:srgbClr val="E1D7CE"/>
            </a:solidFill>
            <a:prstDash val="solid"/>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45720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Important information</a:t>
            </a:r>
            <a:endParaRPr lang="en-US" sz="3200" dirty="0"/>
          </a:p>
        </p:txBody>
      </p:sp>
      <p:sp>
        <p:nvSpPr>
          <p:cNvPr id="3" name="Text 1"/>
          <p:cNvSpPr txBox="1"/>
          <p:nvPr/>
        </p:nvSpPr>
        <p:spPr>
          <a:xfrm>
            <a:off x="548640" y="1463040"/>
            <a:ext cx="11064240" cy="3291840"/>
          </a:xfrm>
          <a:prstGeom prst="rect">
            <a:avLst/>
          </a:prstGeom>
          <a:noFill/>
          <a:ln/>
        </p:spPr>
        <p:txBody>
          <a:bodyPr wrap="square" lIns="0" tIns="0" rIns="0" bIns="0" rtlCol="0" anchor="t"/>
          <a:lstStyle/>
          <a:p>
            <a:pPr marL="0" indent="0">
              <a:spcAft>
                <a:spcPts val="1000"/>
              </a:spcAft>
              <a:buNone/>
            </a:pPr>
            <a:r>
              <a:rPr lang="en-US" sz="1500" dirty="0">
                <a:solidFill>
                  <a:schemeClr val="tx1"/>
                </a:solidFill>
              </a:rPr>
              <a:t>This presentation is provided for information and discussion only. It does not constitute investment, legal, tax or other professional advice, nor an offer or solicitation to buy or sell any security or financial instrument.</a:t>
            </a:r>
            <a:endParaRPr lang="en-US" sz="1500" dirty="0"/>
          </a:p>
          <a:p>
            <a:pPr marL="0" indent="0">
              <a:spcAft>
                <a:spcPts val="1000"/>
              </a:spcAft>
              <a:buNone/>
            </a:pPr>
            <a:r>
              <a:rPr lang="en-US" sz="1500" dirty="0">
                <a:solidFill>
                  <a:schemeClr val="tx1"/>
                </a:solidFill>
              </a:rPr>
              <a:t>Facts and figures are drawn from publicly available sources as reported at the time and may since have been revised. While care has been taken, no representation or warranty is given as to their accuracy or completeness.</a:t>
            </a:r>
            <a:endParaRPr lang="en-US" sz="1500" dirty="0"/>
          </a:p>
          <a:p>
            <a:pPr marL="0" indent="0">
              <a:spcAft>
                <a:spcPts val="1000"/>
              </a:spcAft>
              <a:buNone/>
            </a:pPr>
            <a:r>
              <a:rPr lang="en-US" sz="1500" dirty="0">
                <a:solidFill>
                  <a:schemeClr val="tx1"/>
                </a:solidFill>
              </a:rPr>
              <a:t>Views expressed are those of the presenter and do not necessarily reflect those of any organisation with which the presenter is or has been associated.</a:t>
            </a:r>
            <a:endParaRPr lang="en-US" sz="1500" dirty="0"/>
          </a:p>
          <a:p>
            <a:pPr marL="0" indent="0">
              <a:spcAft>
                <a:spcPts val="1000"/>
              </a:spcAft>
              <a:buNone/>
            </a:pPr>
            <a:r>
              <a:rPr lang="en-US" sz="1500" dirty="0">
                <a:solidFill>
                  <a:schemeClr val="tx1"/>
                </a:solidFill>
              </a:rPr>
              <a:t>Third-party images and data remain the property of their respective owners and are reproduced with attribution and, where required, under licence.</a:t>
            </a:r>
            <a:endParaRPr lang="en-US" sz="1500" dirty="0"/>
          </a:p>
        </p:txBody>
      </p:sp>
      <p:sp>
        <p:nvSpPr>
          <p:cNvPr id="4" name="Text 2"/>
          <p:cNvSpPr txBox="1"/>
          <p:nvPr/>
        </p:nvSpPr>
        <p:spPr>
          <a:xfrm>
            <a:off x="548640" y="4937760"/>
            <a:ext cx="11064240" cy="365760"/>
          </a:xfrm>
          <a:prstGeom prst="rect">
            <a:avLst/>
          </a:prstGeom>
          <a:noFill/>
          <a:ln/>
        </p:spPr>
        <p:txBody>
          <a:bodyPr wrap="square" lIns="0" tIns="0" rIns="0" bIns="0" rtlCol="0" anchor="ctr"/>
          <a:lstStyle/>
          <a:p>
            <a:pPr marL="0" indent="0">
              <a:buNone/>
            </a:pPr>
            <a:r>
              <a:rPr lang="en-US" sz="1300" b="1" dirty="0">
                <a:solidFill>
                  <a:schemeClr val="tx2"/>
                </a:solidFill>
              </a:rPr>
              <a:t>Faith in RI Ltd. Registered in England and Wales, Company No. 17035433.</a:t>
            </a:r>
            <a:endParaRPr lang="en-US" sz="13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680"/>
                </a:solidFill>
              </a:defRPr>
            </a:lvl1pPr>
          </a:lstStyle>
          <a:p>
            <a:pPr algn="r"/>
            <a:fld id="{F7021451-1387-4CA6-816F-3879F97B5CBC}" type="slidenum">
              <a:rPr lang="en-US" b="0"/>
              <a:t>16</a:t>
            </a:fld>
            <a:endParaRPr lang="en-US"/>
          </a:p>
        </p:txBody>
      </p:sp>
    </p:spTree>
  </p:cSld>
  <p:clrMapOvr>
    <a:masterClrMapping/>
  </p:clrMapOvr>
</p:sld>
</file>

<file path=ppt/theme/theme1.xml><?xml version="1.0" encoding="utf-8"?>
<a:theme xmlns:a="http://schemas.openxmlformats.org/drawingml/2006/main" name="Faith in RI GAOF 2026">
  <a:themeElements>
    <a:clrScheme name="Faith in RI GAOF 2026">
      <a:dk1>
        <a:srgbClr val="2B2540"/>
      </a:dk1>
      <a:lt1>
        <a:srgbClr val="FFFFFF"/>
      </a:lt1>
      <a:dk2>
        <a:srgbClr val="1F164F"/>
      </a:dk2>
      <a:lt2>
        <a:srgbClr val="E1D7CE"/>
      </a:lt2>
      <a:accent1>
        <a:srgbClr val="1F164F"/>
      </a:accent1>
      <a:accent2>
        <a:srgbClr val="9176A8"/>
      </a:accent2>
      <a:accent3>
        <a:srgbClr val="4E604A"/>
      </a:accent3>
      <a:accent4>
        <a:srgbClr val="CEAD9E"/>
      </a:accent4>
      <a:accent5>
        <a:srgbClr val="DAC4E8"/>
      </a:accent5>
      <a:accent6>
        <a:srgbClr val="B5452B"/>
      </a:accent6>
      <a:hlink>
        <a:srgbClr val="9176A8"/>
      </a:hlink>
      <a:folHlink>
        <a:srgbClr val="4E604A"/>
      </a:folHlink>
    </a:clrScheme>
    <a:fontScheme name="Faith in RI GAOF 2026">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81B6D6D-BB99-EC44-A4EC-07A07494583D}">
  <we:reference id="f5f369e5-aa35-49d7-ad7b-638152ddb008" version="1.0.0.1" store="EXCatalog" storeType="EXCatalog"/>
  <we:alternateReferences>
    <we:reference id="WA200010001" version="1.0.0.1" store="en-GB" storeType="OMEX"/>
  </we:alternateReferences>
  <we:properties>
    <we:property name="claude.fileId" value="&quot;fa9b1c26-c020-42db-8598-cfcfef627593&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059E277E09EE4FBB409EF0926AD151" ma:contentTypeVersion="3" ma:contentTypeDescription="Create a new document." ma:contentTypeScope="" ma:versionID="a3df3460c4b0fea36108b721a99160da">
  <xsd:schema xmlns:xsd="http://www.w3.org/2001/XMLSchema" xmlns:xs="http://www.w3.org/2001/XMLSchema" xmlns:p="http://schemas.microsoft.com/office/2006/metadata/properties" xmlns:ns2="176bd0cf-7d6e-4344-a8e3-4d775316d52c" targetNamespace="http://schemas.microsoft.com/office/2006/metadata/properties" ma:root="true" ma:fieldsID="7eba52034f54116e0fcae4f51687d261" ns2:_="">
    <xsd:import namespace="176bd0cf-7d6e-4344-a8e3-4d775316d52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bd0cf-7d6e-4344-a8e3-4d775316d5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B4E778-2E3A-42D7-906C-CA400C4D5C58}">
  <ds:schemaRefs>
    <ds:schemaRef ds:uri="http://purl.org/dc/dcmitype/"/>
    <ds:schemaRef ds:uri="http://purl.org/dc/terms/"/>
    <ds:schemaRef ds:uri="http://purl.org/dc/elements/1.1/"/>
    <ds:schemaRef ds:uri="http://schemas.microsoft.com/office/infopath/2007/PartnerControls"/>
    <ds:schemaRef ds:uri="http://schemas.microsoft.com/office/2006/metadata/properties"/>
    <ds:schemaRef ds:uri="http://schemas.microsoft.com/office/2006/documentManagement/types"/>
    <ds:schemaRef ds:uri="176bd0cf-7d6e-4344-a8e3-4d775316d52c"/>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08798A18-DC8C-40F6-8214-3D7594EA8318}">
  <ds:schemaRefs>
    <ds:schemaRef ds:uri="http://schemas.microsoft.com/sharepoint/v3/contenttype/forms"/>
  </ds:schemaRefs>
</ds:datastoreItem>
</file>

<file path=customXml/itemProps3.xml><?xml version="1.0" encoding="utf-8"?>
<ds:datastoreItem xmlns:ds="http://schemas.openxmlformats.org/officeDocument/2006/customXml" ds:itemID="{33C3C2DF-C1DF-46A1-9D0F-4F23D34C12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bd0cf-7d6e-4344-a8e3-4d775316d5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959</TotalTime>
  <Words>2141</Words>
  <Application>Microsoft Macintosh PowerPoint</Application>
  <PresentationFormat>Widescreen</PresentationFormat>
  <Paragraphs>618</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Cambria</vt:lpstr>
      <vt:lpstr>Faith in RI GAOF 2026</vt:lpstr>
      <vt:lpstr>PowerPoint Presentation</vt:lpstr>
      <vt:lpstr>The year at a glance</vt:lpstr>
      <vt:lpstr>November 2025</vt:lpstr>
      <vt:lpstr>December 2025</vt:lpstr>
      <vt:lpstr>January 2026</vt:lpstr>
      <vt:lpstr>February 2026</vt:lpstr>
      <vt:lpstr>March 2026</vt:lpstr>
      <vt:lpstr>April 2026</vt:lpstr>
      <vt:lpstr>May 2026</vt:lpstr>
      <vt:lpstr>June 2026</vt:lpstr>
      <vt:lpstr>July 2026</vt:lpstr>
      <vt:lpstr>August 2026</vt:lpstr>
      <vt:lpstr>September 2026</vt:lpstr>
      <vt:lpstr>October 2026</vt:lpstr>
      <vt:lpstr>PowerPoint Presentation</vt:lpstr>
      <vt:lpstr>Important information</vt:lpstr>
    </vt:vector>
  </TitlesOfParts>
  <Manager/>
  <Company>Faith in RI Ltd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year. One system. One planet.</dc:title>
  <dc:subject>PptxGenJS Presentation</dc:subject>
  <dc:creator>Faith Ward MBE FSIP, Faith in RI Ltd</dc:creator>
  <cp:keywords/>
  <dc:description/>
  <cp:lastModifiedBy>Faith Ward</cp:lastModifiedBy>
  <cp:revision>12</cp:revision>
  <dcterms:created xsi:type="dcterms:W3CDTF">2026-10-06T06:41:47Z</dcterms:created>
  <dcterms:modified xsi:type="dcterms:W3CDTF">2026-10-18T14:44:48Z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0x0101008D059E277E09EE4FBB409EF0926AD151</vt:lpwstr>
  </property>
</Properties>
</file>